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777" r:id="rId1"/>
  </p:sldMasterIdLst>
  <p:notesMasterIdLst>
    <p:notesMasterId r:id="rId17"/>
  </p:notesMasterIdLst>
  <p:handoutMasterIdLst>
    <p:handoutMasterId r:id="rId18"/>
  </p:handoutMasterIdLst>
  <p:sldIdLst>
    <p:sldId id="300" r:id="rId2"/>
    <p:sldId id="302" r:id="rId3"/>
    <p:sldId id="316" r:id="rId4"/>
    <p:sldId id="324" r:id="rId5"/>
    <p:sldId id="312" r:id="rId6"/>
    <p:sldId id="305" r:id="rId7"/>
    <p:sldId id="317" r:id="rId8"/>
    <p:sldId id="318" r:id="rId9"/>
    <p:sldId id="319" r:id="rId10"/>
    <p:sldId id="307" r:id="rId11"/>
    <p:sldId id="309" r:id="rId12"/>
    <p:sldId id="310" r:id="rId13"/>
    <p:sldId id="320" r:id="rId14"/>
    <p:sldId id="321" r:id="rId15"/>
    <p:sldId id="32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ITEMAP" id="{4BC03FD7-DFC8-4AAA-AC2B-7687715F9D9F}">
          <p14:sldIdLst>
            <p14:sldId id="300"/>
            <p14:sldId id="302"/>
          </p14:sldIdLst>
        </p14:section>
        <p14:section name="LAYOUT" id="{300292E9-BD71-4DD6-9FC7-CBF69EE530BA}">
          <p14:sldIdLst>
            <p14:sldId id="316"/>
          </p14:sldIdLst>
        </p14:section>
        <p14:section name="LANDING PAGE" id="{77100339-5CDB-4A36-BAE3-65BA06ED83AF}">
          <p14:sldIdLst>
            <p14:sldId id="324"/>
          </p14:sldIdLst>
        </p14:section>
        <p14:section name="HOME" id="{F38B07EA-ECA0-48B8-9C06-7A3B7EF9B27C}">
          <p14:sldIdLst>
            <p14:sldId id="312"/>
          </p14:sldIdLst>
        </p14:section>
        <p14:section name="ABOUT BASE" id="{636B552C-0E31-4BE2-B117-73123F6C4A13}">
          <p14:sldIdLst>
            <p14:sldId id="305"/>
            <p14:sldId id="317"/>
            <p14:sldId id="318"/>
            <p14:sldId id="319"/>
          </p14:sldIdLst>
        </p14:section>
        <p14:section name="INSIGHTS" id="{FBFDCA4E-1686-4D43-8A3A-4C23639E59BB}">
          <p14:sldIdLst>
            <p14:sldId id="307"/>
          </p14:sldIdLst>
        </p14:section>
        <p14:section name="CONTACT" id="{B6ECCF7E-44A8-42A6-9C9A-AADC5D475F72}">
          <p14:sldIdLst>
            <p14:sldId id="309"/>
          </p14:sldIdLst>
        </p14:section>
        <p14:section name="DISCLAIMERS" id="{77D6326A-6C58-451C-A412-3A749FA3FFD0}">
          <p14:sldIdLst>
            <p14:sldId id="310"/>
            <p14:sldId id="320"/>
            <p14:sldId id="321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pos="6264" userDrawn="1">
          <p15:clr>
            <a:srgbClr val="A4A3A4"/>
          </p15:clr>
        </p15:guide>
        <p15:guide id="2" orient="horz" pos="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EA4D3"/>
    <a:srgbClr val="E9FCFD"/>
    <a:srgbClr val="C1CCF6"/>
    <a:srgbClr val="D5BAEB"/>
    <a:srgbClr val="8E9DEF"/>
    <a:srgbClr val="A6EDD2"/>
    <a:srgbClr val="A3E6FF"/>
    <a:srgbClr val="FFFFFF"/>
    <a:srgbClr val="E0B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6357" autoAdjust="0"/>
  </p:normalViewPr>
  <p:slideViewPr>
    <p:cSldViewPr snapToGrid="0">
      <p:cViewPr varScale="1">
        <p:scale>
          <a:sx n="119" d="100"/>
          <a:sy n="119" d="100"/>
        </p:scale>
        <p:origin x="480" y="96"/>
      </p:cViewPr>
      <p:guideLst>
        <p:guide pos="6264"/>
        <p:guide orient="horz" pos="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410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2C5104-B160-49CA-BBEA-F89DC47F2E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77B3F-59DC-4CD3-9EDD-457BB0F4ED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AD89C-BB88-48A3-A1C9-D13CF625B286}" type="datetimeFigureOut">
              <a:rPr lang="en-US" smtClean="0"/>
              <a:t>8/5/2022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D14D80-1829-4047-8B70-CA13F85B2A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C54F4-FD5F-49B3-9277-2EBC1373B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7205A-E1E8-4792-BFE4-BDA008854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82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09F21-8F1F-4129-8AEA-7EF5D9ADF331}" type="datetimeFigureOut">
              <a:rPr lang="en-US" smtClean="0"/>
              <a:t>8/5/2022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C31BA-67D8-413F-A5DD-028125073D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8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31BA-67D8-413F-A5DD-028125073D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60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31BA-67D8-413F-A5DD-028125073D1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56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1534-9D13-43E9-BC8B-5694C285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737" y="308698"/>
            <a:ext cx="5238313" cy="853352"/>
          </a:xfr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A8573-17E8-4191-86F9-ABE0BA279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  <a:t>8/5/2022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92FA6-D8B1-4403-B9DD-E60A4F351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C2CB2D-6860-4817-B66C-9C44DC4C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3C82E0-1F49-4A07-A8B3-E2F2CBAC03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737" y="979487"/>
            <a:ext cx="3581400" cy="365126"/>
          </a:xfrm>
        </p:spPr>
        <p:txBody>
          <a:bodyPr>
            <a:noAutofit/>
          </a:bodyPr>
          <a:lstStyle>
            <a:lvl1pPr marL="0" indent="0">
              <a:spcBef>
                <a:spcPts val="900"/>
              </a:spcBef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5210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1534-9D13-43E9-BC8B-5694C285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737" y="308698"/>
            <a:ext cx="5238313" cy="853352"/>
          </a:xfr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A8573-17E8-4191-86F9-ABE0BA279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  <a:t>8/5/2022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92FA6-D8B1-4403-B9DD-E60A4F351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C2CB2D-6860-4817-B66C-9C44DC4C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3C82E0-1F49-4A07-A8B3-E2F2CBAC03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737" y="979487"/>
            <a:ext cx="3581400" cy="365126"/>
          </a:xfrm>
        </p:spPr>
        <p:txBody>
          <a:bodyPr>
            <a:noAutofit/>
          </a:bodyPr>
          <a:lstStyle>
            <a:lvl1pPr marL="0" indent="0">
              <a:spcBef>
                <a:spcPts val="900"/>
              </a:spcBef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C4173A-9EF2-4DB4-AE8D-0202037CB0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300" y="1543050"/>
            <a:ext cx="11353800" cy="473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448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2D4183-9737-47D0-A399-C54D7F7C4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3A5CB-DFC3-4FD4-B13D-480B9D577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0C37A-64D2-409F-A58F-B4B1F1F349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29172-4BF7-429F-BA25-7E9D1A4215EE}" type="datetimeFigureOut">
              <a:rPr lang="en-US" noProof="0" smtClean="0"/>
              <a:t>8/5/2022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4EBE4-7608-464D-BFA2-97741404D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BEC42-CA83-4077-8D77-E2514DA72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6EA62-41C5-4F9A-A915-5B0BC739C923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7616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3" r:id="rId1"/>
    <p:sldLayoutId id="21474848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B7B494C-8888-457E-82D1-32EE6B401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517479" y="3168721"/>
            <a:ext cx="0" cy="310896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15A627E-A616-4B35-A822-BCD857D05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76326" y="3168721"/>
            <a:ext cx="0" cy="59436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38A3F58-952C-4C6C-BE73-668B41F8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35173" y="3168721"/>
            <a:ext cx="0" cy="59436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99176F8-BEEF-4A37-97C9-A7E859221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94020" y="3168721"/>
            <a:ext cx="0" cy="3117375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C54223A-2F2C-4434-A30B-92D8CEE93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V="1">
            <a:off x="2181965" y="2249089"/>
            <a:ext cx="4826106" cy="187772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185DC171-E6CD-4880-8EF4-7E0DB7F6C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08443" y="2249089"/>
            <a:ext cx="4971142" cy="252758"/>
          </a:xfrm>
          <a:prstGeom prst="bentConnector3">
            <a:avLst>
              <a:gd name="adj1" fmla="val 100252"/>
            </a:avLst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5956150-D730-4D39-8E56-5123DA7B1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22790" y="2252899"/>
            <a:ext cx="0" cy="18288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8000C8A-C564-4106-9005-252681A7F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01308" y="2252899"/>
            <a:ext cx="0" cy="18288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FAFA2FD-B58C-4CB3-83BF-D7037A44C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19813" y="2249089"/>
            <a:ext cx="0" cy="18288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B2075F3-49F1-4561-B16C-A60D139B4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9086" y="1257107"/>
            <a:ext cx="0" cy="10826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3075AB11-BAD3-42E5-BC8F-B1153E21F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58632" y="3168721"/>
            <a:ext cx="0" cy="2196634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E5CE1F8-570D-4885-B9A3-2539980A4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517479" y="3755461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B4A596-1925-4CF0-8DDA-2DBE3E6B7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523662" y="4570801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9845EF-AB31-4EB7-ADFB-2543D9298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523662" y="5440187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3FE68B-D6B3-4422-B31A-4154C1A2B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476326" y="3759271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D5F2CB-5BF2-4605-A7BB-3DBC9B1B3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435173" y="3759271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E9B743-2518-4E9D-9AE1-3998DBFB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394020" y="3755461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B40D0C-F84E-4462-89E4-D6DB85AB1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396393" y="4570801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4CBFD5-6012-4BE2-83ED-90867D52F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396393" y="5451617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04FCC3-2EDB-4E98-AD3D-D5848AE13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558632" y="3717361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4CD3FD-4CA2-4C9C-89C8-73F04D56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564815" y="4536511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12CAFB-EB6F-4237-A8EF-4BED7D1D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512991" y="6277681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12543CF-3BD4-40B0-BB18-006DCC4331CA}"/>
              </a:ext>
            </a:extLst>
          </p:cNvPr>
          <p:cNvSpPr/>
          <p:nvPr/>
        </p:nvSpPr>
        <p:spPr>
          <a:xfrm>
            <a:off x="5181600" y="525587"/>
            <a:ext cx="1828800" cy="731520"/>
          </a:xfrm>
          <a:prstGeom prst="rect">
            <a:avLst/>
          </a:prstGeom>
          <a:solidFill>
            <a:schemeClr val="bg2">
              <a:lumMod val="95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b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u="sng" dirty="0">
                <a:solidFill>
                  <a:schemeClr val="tx1"/>
                </a:solidFill>
              </a:rPr>
              <a:t>BASE-AM.COM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BASE-AM.COM.HK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BASE-AM.HK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21E8B07-0BC6-4DE6-B1E4-773C5D1F75EB}"/>
              </a:ext>
            </a:extLst>
          </p:cNvPr>
          <p:cNvSpPr/>
          <p:nvPr/>
        </p:nvSpPr>
        <p:spPr>
          <a:xfrm>
            <a:off x="1267565" y="2436861"/>
            <a:ext cx="1828800" cy="731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Home</a:t>
            </a:r>
            <a:endParaRPr lang="en-US" sz="105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C93299AE-BEEA-4E5E-88CB-50F2F112D78D}"/>
              </a:ext>
            </a:extLst>
          </p:cNvPr>
          <p:cNvSpPr/>
          <p:nvPr/>
        </p:nvSpPr>
        <p:spPr>
          <a:xfrm>
            <a:off x="1719313" y="3356140"/>
            <a:ext cx="1371600" cy="731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Mission Statement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“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The Differentiator”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C38D3DB-30B8-4A79-9C76-C565CFF33780}"/>
              </a:ext>
            </a:extLst>
          </p:cNvPr>
          <p:cNvSpPr/>
          <p:nvPr/>
        </p:nvSpPr>
        <p:spPr>
          <a:xfrm>
            <a:off x="1719313" y="4184984"/>
            <a:ext cx="1371600" cy="731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Investment Philosophy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Summary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3AE564E-E1AB-422A-9067-1D83448922D2}"/>
              </a:ext>
            </a:extLst>
          </p:cNvPr>
          <p:cNvSpPr/>
          <p:nvPr/>
        </p:nvSpPr>
        <p:spPr>
          <a:xfrm>
            <a:off x="3216970" y="2436861"/>
            <a:ext cx="1828800" cy="731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About BASE</a:t>
            </a:r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00EF2F1-621C-44D5-923A-283EAD95A813}"/>
              </a:ext>
            </a:extLst>
          </p:cNvPr>
          <p:cNvSpPr/>
          <p:nvPr/>
        </p:nvSpPr>
        <p:spPr>
          <a:xfrm>
            <a:off x="3673865" y="3358154"/>
            <a:ext cx="1371600" cy="731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The Differentiator</a:t>
            </a:r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F7D30AD-3130-40C6-8BC9-7EE80B4B9A00}"/>
              </a:ext>
            </a:extLst>
          </p:cNvPr>
          <p:cNvSpPr/>
          <p:nvPr/>
        </p:nvSpPr>
        <p:spPr>
          <a:xfrm>
            <a:off x="3673865" y="4186998"/>
            <a:ext cx="1371600" cy="731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Investment Philosophy</a:t>
            </a:r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893426B-E83B-41DC-A793-6BBC6104B3A6}"/>
              </a:ext>
            </a:extLst>
          </p:cNvPr>
          <p:cNvSpPr/>
          <p:nvPr/>
        </p:nvSpPr>
        <p:spPr>
          <a:xfrm>
            <a:off x="3672252" y="5027827"/>
            <a:ext cx="1371600" cy="731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Investment   Process</a:t>
            </a:r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5612D2-B90B-47E9-B7AF-5CCA9F91F123}"/>
              </a:ext>
            </a:extLst>
          </p:cNvPr>
          <p:cNvSpPr/>
          <p:nvPr/>
        </p:nvSpPr>
        <p:spPr>
          <a:xfrm>
            <a:off x="3672252" y="5872080"/>
            <a:ext cx="1371600" cy="731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Our Team</a:t>
            </a:r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84C8281-0D5E-4BF0-AB85-487647294920}"/>
              </a:ext>
            </a:extLst>
          </p:cNvPr>
          <p:cNvSpPr/>
          <p:nvPr/>
        </p:nvSpPr>
        <p:spPr>
          <a:xfrm>
            <a:off x="5166375" y="2436861"/>
            <a:ext cx="1828800" cy="73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Insights</a:t>
            </a:r>
            <a:endParaRPr lang="en-US" sz="105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1AC151D-872D-4D73-AE29-952F653257C0}"/>
              </a:ext>
            </a:extLst>
          </p:cNvPr>
          <p:cNvSpPr/>
          <p:nvPr/>
        </p:nvSpPr>
        <p:spPr>
          <a:xfrm>
            <a:off x="5605097" y="3352587"/>
            <a:ext cx="1371600" cy="731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Media Posts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accent2">
                    <a:lumMod val="50000"/>
                  </a:schemeClr>
                </a:solidFill>
              </a:rPr>
              <a:t>LinkedIn, Twitter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9118B4F-266C-48F0-8CAF-8BA67DF9A649}"/>
              </a:ext>
            </a:extLst>
          </p:cNvPr>
          <p:cNvSpPr/>
          <p:nvPr/>
        </p:nvSpPr>
        <p:spPr>
          <a:xfrm>
            <a:off x="7115780" y="2436861"/>
            <a:ext cx="1828800" cy="7315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Contact</a:t>
            </a:r>
            <a:endParaRPr lang="en-US" sz="105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62FE95E2-7899-46D1-BD09-DBC69EBBF739}"/>
              </a:ext>
            </a:extLst>
          </p:cNvPr>
          <p:cNvSpPr/>
          <p:nvPr/>
        </p:nvSpPr>
        <p:spPr>
          <a:xfrm>
            <a:off x="7567876" y="3353502"/>
            <a:ext cx="1371600" cy="731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Form</a:t>
            </a:r>
            <a:endParaRPr lang="en-US" sz="105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2C318BC-6BF6-496E-9A8C-13F9CFE491B5}"/>
              </a:ext>
            </a:extLst>
          </p:cNvPr>
          <p:cNvSpPr/>
          <p:nvPr/>
        </p:nvSpPr>
        <p:spPr>
          <a:xfrm>
            <a:off x="9065185" y="2436861"/>
            <a:ext cx="1828800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Disclaimers</a:t>
            </a:r>
            <a:endParaRPr lang="en-US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373F713-1680-4734-878B-86B182DC5AA6}"/>
              </a:ext>
            </a:extLst>
          </p:cNvPr>
          <p:cNvSpPr/>
          <p:nvPr/>
        </p:nvSpPr>
        <p:spPr>
          <a:xfrm>
            <a:off x="9517236" y="3356285"/>
            <a:ext cx="1369985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Privacy Statement</a:t>
            </a:r>
            <a:endParaRPr lang="en-US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EFA9A02-F4DD-44E9-86C2-C8ADA3189685}"/>
              </a:ext>
            </a:extLst>
          </p:cNvPr>
          <p:cNvSpPr/>
          <p:nvPr/>
        </p:nvSpPr>
        <p:spPr>
          <a:xfrm>
            <a:off x="9517236" y="4191479"/>
            <a:ext cx="137160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Cookie Policy</a:t>
            </a:r>
            <a:endParaRPr lang="en-US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E16D351-7B7B-4FCF-8D90-11468672A1EC}"/>
              </a:ext>
            </a:extLst>
          </p:cNvPr>
          <p:cNvSpPr/>
          <p:nvPr/>
        </p:nvSpPr>
        <p:spPr>
          <a:xfrm>
            <a:off x="9515623" y="5025958"/>
            <a:ext cx="137160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Terms and Conditions</a:t>
            </a:r>
            <a:endParaRPr lang="en-US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10F6452-D973-8F35-32D4-B11BD0F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094927" y="1798428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E93E926-E9E6-B859-2981-0740DED56D68}"/>
              </a:ext>
            </a:extLst>
          </p:cNvPr>
          <p:cNvSpPr/>
          <p:nvPr/>
        </p:nvSpPr>
        <p:spPr>
          <a:xfrm>
            <a:off x="6267091" y="1466139"/>
            <a:ext cx="1828800" cy="617632"/>
          </a:xfrm>
          <a:prstGeom prst="rect">
            <a:avLst/>
          </a:prstGeom>
          <a:solidFill>
            <a:srgbClr val="FEA4D3"/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67E7293-CE1C-E549-AE9F-F638A8123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564815" y="5365355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0FE9E08-AEBA-E68F-6EAF-460E26D53A50}"/>
              </a:ext>
            </a:extLst>
          </p:cNvPr>
          <p:cNvSpPr/>
          <p:nvPr/>
        </p:nvSpPr>
        <p:spPr>
          <a:xfrm>
            <a:off x="1719313" y="5013828"/>
            <a:ext cx="1371600" cy="731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Media Posts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5969F-24F9-2156-DA77-314BE76F12F2}"/>
              </a:ext>
            </a:extLst>
          </p:cNvPr>
          <p:cNvSpPr txBox="1"/>
          <p:nvPr/>
        </p:nvSpPr>
        <p:spPr>
          <a:xfrm>
            <a:off x="212501" y="179167"/>
            <a:ext cx="24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SITEMAP (Phase I)</a:t>
            </a:r>
            <a:endParaRPr lang="en-HK" u="sng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81D71E-9008-6FCC-339E-F639C5745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399493" y="6286096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9085315-2BD6-C569-E075-51989F376A56}"/>
              </a:ext>
            </a:extLst>
          </p:cNvPr>
          <p:cNvSpPr/>
          <p:nvPr/>
        </p:nvSpPr>
        <p:spPr>
          <a:xfrm>
            <a:off x="9522385" y="5872080"/>
            <a:ext cx="137160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Definition of Professional Investor</a:t>
            </a:r>
            <a:endParaRPr lang="en-US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1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hesil-beach-3">
            <a:extLst>
              <a:ext uri="{FF2B5EF4-FFF2-40B4-BE49-F238E27FC236}">
                <a16:creationId xmlns:a16="http://schemas.microsoft.com/office/drawing/2014/main" id="{7785F907-9C25-A17A-94E1-5E6A720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788" y="764182"/>
            <a:ext cx="4592165" cy="165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6E5870-5789-0EDB-EEAE-AB38B5EF6C5B}"/>
              </a:ext>
            </a:extLst>
          </p:cNvPr>
          <p:cNvSpPr txBox="1"/>
          <p:nvPr/>
        </p:nvSpPr>
        <p:spPr>
          <a:xfrm>
            <a:off x="212501" y="179167"/>
            <a:ext cx="24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Insights</a:t>
            </a:r>
            <a:endParaRPr lang="en-HK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B8C62-51EE-F9C3-9E5C-FD6DECAE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01" y="716161"/>
            <a:ext cx="1412882" cy="12936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2A57AF-30BF-7791-9468-18E13A08ACA2}"/>
              </a:ext>
            </a:extLst>
          </p:cNvPr>
          <p:cNvSpPr/>
          <p:nvPr/>
        </p:nvSpPr>
        <p:spPr>
          <a:xfrm>
            <a:off x="2290327" y="464264"/>
            <a:ext cx="5196323" cy="6214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6EBF1-F981-3CB5-0951-C064708C1FC4}"/>
              </a:ext>
            </a:extLst>
          </p:cNvPr>
          <p:cNvSpPr txBox="1"/>
          <p:nvPr/>
        </p:nvSpPr>
        <p:spPr>
          <a:xfrm>
            <a:off x="2209800" y="179167"/>
            <a:ext cx="1876425" cy="38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Body Area</a:t>
            </a:r>
            <a:endParaRPr lang="en-HK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12B119-E400-BF69-5E7D-75DD39282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63" y="2570652"/>
            <a:ext cx="1263462" cy="1411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4BD47D-2C77-C4FE-A139-AA36D4F89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141" y="2570652"/>
            <a:ext cx="1263463" cy="1402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69AE54-3E5A-E1A1-AD3C-D2AD6D9AE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767" y="2570652"/>
            <a:ext cx="1263463" cy="1402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B83E08-6398-8CFF-2C01-AF2EB4FC0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63" y="4169994"/>
            <a:ext cx="1263462" cy="14119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13B447-1467-E4AB-B2AC-71BECBEDC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141" y="4169994"/>
            <a:ext cx="1263463" cy="14028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6146C6-B5B0-406D-68BA-9AE8664AA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767" y="4169994"/>
            <a:ext cx="1263463" cy="14028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E9B2B4-F9C9-D75B-35B9-C6EABB3D072B}"/>
              </a:ext>
            </a:extLst>
          </p:cNvPr>
          <p:cNvSpPr/>
          <p:nvPr/>
        </p:nvSpPr>
        <p:spPr>
          <a:xfrm>
            <a:off x="2574789" y="758305"/>
            <a:ext cx="4592165" cy="166430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/>
                </a:solidFill>
              </a:rPr>
              <a:t>Insights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46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6E5870-5789-0EDB-EEAE-AB38B5EF6C5B}"/>
              </a:ext>
            </a:extLst>
          </p:cNvPr>
          <p:cNvSpPr txBox="1"/>
          <p:nvPr/>
        </p:nvSpPr>
        <p:spPr>
          <a:xfrm>
            <a:off x="212501" y="179167"/>
            <a:ext cx="24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Contact</a:t>
            </a:r>
            <a:endParaRPr lang="en-HK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7EB36-BB98-E70F-1F42-646D41766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01" y="808367"/>
            <a:ext cx="1466850" cy="13253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4A1274-012E-3780-8C2F-168E0CDE338E}"/>
              </a:ext>
            </a:extLst>
          </p:cNvPr>
          <p:cNvSpPr/>
          <p:nvPr/>
        </p:nvSpPr>
        <p:spPr>
          <a:xfrm>
            <a:off x="2290327" y="464264"/>
            <a:ext cx="5196323" cy="6214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1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20043-3E14-17CD-AAEB-4C565BB32673}"/>
              </a:ext>
            </a:extLst>
          </p:cNvPr>
          <p:cNvSpPr txBox="1"/>
          <p:nvPr/>
        </p:nvSpPr>
        <p:spPr>
          <a:xfrm>
            <a:off x="2209800" y="179167"/>
            <a:ext cx="1876425" cy="38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Body Area</a:t>
            </a:r>
            <a:endParaRPr lang="en-HK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CF528F-15B9-C43F-37CF-40B78328B528}"/>
              </a:ext>
            </a:extLst>
          </p:cNvPr>
          <p:cNvSpPr/>
          <p:nvPr/>
        </p:nvSpPr>
        <p:spPr>
          <a:xfrm>
            <a:off x="2592405" y="617776"/>
            <a:ext cx="4592165" cy="577596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Contact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 “Website Wordings”</a:t>
            </a:r>
            <a:r>
              <a:rPr lang="en-HK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DA4F27-5F26-0740-BCC2-571D44A45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345" y="1239415"/>
            <a:ext cx="3533775" cy="47053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DF2D6A-DF49-18E7-71FB-D09D22588E1C}"/>
              </a:ext>
            </a:extLst>
          </p:cNvPr>
          <p:cNvSpPr/>
          <p:nvPr/>
        </p:nvSpPr>
        <p:spPr>
          <a:xfrm>
            <a:off x="4404987" y="5935309"/>
            <a:ext cx="1124208" cy="30491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Submit &gt;</a:t>
            </a:r>
            <a:endParaRPr lang="en-HK" sz="1200" b="1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784A906-8D2F-C63B-BF1D-1465BB77A9F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890815" y="3380653"/>
            <a:ext cx="1610097" cy="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1762A1-DA27-89B4-EEA4-D4AA3AE5252F}"/>
              </a:ext>
            </a:extLst>
          </p:cNvPr>
          <p:cNvSpPr txBox="1"/>
          <p:nvPr/>
        </p:nvSpPr>
        <p:spPr>
          <a:xfrm>
            <a:off x="7500912" y="3242153"/>
            <a:ext cx="2204024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Dropdown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60A6C9E-8D8B-B710-BFA7-2F3437824D2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890815" y="3799268"/>
            <a:ext cx="1610097" cy="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01A0E5B-D948-4DA2-0FBD-A9E83C5D5A93}"/>
              </a:ext>
            </a:extLst>
          </p:cNvPr>
          <p:cNvSpPr txBox="1"/>
          <p:nvPr/>
        </p:nvSpPr>
        <p:spPr>
          <a:xfrm>
            <a:off x="7500912" y="3660768"/>
            <a:ext cx="2204024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Dropdown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2C49DCE-E8AA-5283-511A-BCB6C389CF2F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890815" y="4231491"/>
            <a:ext cx="1610097" cy="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062792-8860-57AC-CF50-2EED7B7FC459}"/>
              </a:ext>
            </a:extLst>
          </p:cNvPr>
          <p:cNvSpPr txBox="1"/>
          <p:nvPr/>
        </p:nvSpPr>
        <p:spPr>
          <a:xfrm>
            <a:off x="7500912" y="4092991"/>
            <a:ext cx="2204024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Dropdown</a:t>
            </a:r>
          </a:p>
        </p:txBody>
      </p:sp>
    </p:spTree>
    <p:extLst>
      <p:ext uri="{BB962C8B-B14F-4D97-AF65-F5344CB8AC3E}">
        <p14:creationId xmlns:p14="http://schemas.microsoft.com/office/powerpoint/2010/main" val="173503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6E5870-5789-0EDB-EEAE-AB38B5EF6C5B}"/>
              </a:ext>
            </a:extLst>
          </p:cNvPr>
          <p:cNvSpPr txBox="1"/>
          <p:nvPr/>
        </p:nvSpPr>
        <p:spPr>
          <a:xfrm>
            <a:off x="212501" y="179167"/>
            <a:ext cx="24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Disclaimers</a:t>
            </a:r>
            <a:endParaRPr lang="en-HK" u="sn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4E7560-F350-1BAD-6649-0A0BB33950DB}"/>
              </a:ext>
            </a:extLst>
          </p:cNvPr>
          <p:cNvSpPr/>
          <p:nvPr/>
        </p:nvSpPr>
        <p:spPr>
          <a:xfrm>
            <a:off x="2290327" y="464264"/>
            <a:ext cx="5196323" cy="6214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3A8C9-50E2-3A35-1E43-B50892DB7EFF}"/>
              </a:ext>
            </a:extLst>
          </p:cNvPr>
          <p:cNvSpPr txBox="1"/>
          <p:nvPr/>
        </p:nvSpPr>
        <p:spPr>
          <a:xfrm>
            <a:off x="2209800" y="179167"/>
            <a:ext cx="1876425" cy="38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Body Area</a:t>
            </a:r>
            <a:endParaRPr lang="en-HK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7F4E29-35AD-5F8A-0C62-08B954204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01" y="657225"/>
            <a:ext cx="1466850" cy="3067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11EDB7-F019-97C9-DDEA-65DC37B4297B}"/>
              </a:ext>
            </a:extLst>
          </p:cNvPr>
          <p:cNvSpPr txBox="1"/>
          <p:nvPr/>
        </p:nvSpPr>
        <p:spPr>
          <a:xfrm>
            <a:off x="2328427" y="566122"/>
            <a:ext cx="385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Disclaimers &gt; </a:t>
            </a:r>
            <a:r>
              <a:rPr lang="en-GB" sz="1200" b="1" dirty="0">
                <a:solidFill>
                  <a:schemeClr val="accent6">
                    <a:lumMod val="75000"/>
                  </a:schemeClr>
                </a:solidFill>
              </a:rPr>
              <a:t>Privacy Statement</a:t>
            </a:r>
            <a:endParaRPr lang="en-HK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6A52C-7FC9-CDA1-F25E-6D17C90C39CA}"/>
              </a:ext>
            </a:extLst>
          </p:cNvPr>
          <p:cNvSpPr/>
          <p:nvPr/>
        </p:nvSpPr>
        <p:spPr>
          <a:xfrm>
            <a:off x="2532534" y="944979"/>
            <a:ext cx="4592165" cy="1569426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Privacy Statement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 “Website Wordings”</a:t>
            </a:r>
            <a:r>
              <a:rPr lang="en-HK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412E2F-2F64-6120-93B1-5EA0862EBA6B}"/>
              </a:ext>
            </a:extLst>
          </p:cNvPr>
          <p:cNvSpPr txBox="1"/>
          <p:nvPr/>
        </p:nvSpPr>
        <p:spPr>
          <a:xfrm>
            <a:off x="8938176" y="3059668"/>
            <a:ext cx="2204024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Pop-up window over current viewing page 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3FF9D35-F99B-6051-C62E-719AB411CBFE}"/>
              </a:ext>
            </a:extLst>
          </p:cNvPr>
          <p:cNvCxnSpPr>
            <a:cxnSpLocks/>
          </p:cNvCxnSpPr>
          <p:nvPr/>
        </p:nvCxnSpPr>
        <p:spPr>
          <a:xfrm flipV="1">
            <a:off x="7328079" y="3290501"/>
            <a:ext cx="1610097" cy="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5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6E5870-5789-0EDB-EEAE-AB38B5EF6C5B}"/>
              </a:ext>
            </a:extLst>
          </p:cNvPr>
          <p:cNvSpPr txBox="1"/>
          <p:nvPr/>
        </p:nvSpPr>
        <p:spPr>
          <a:xfrm>
            <a:off x="212501" y="179167"/>
            <a:ext cx="24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Disclaimers</a:t>
            </a:r>
            <a:endParaRPr lang="en-HK" u="sn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4E7560-F350-1BAD-6649-0A0BB33950DB}"/>
              </a:ext>
            </a:extLst>
          </p:cNvPr>
          <p:cNvSpPr/>
          <p:nvPr/>
        </p:nvSpPr>
        <p:spPr>
          <a:xfrm>
            <a:off x="2290327" y="464264"/>
            <a:ext cx="5196323" cy="6214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3A8C9-50E2-3A35-1E43-B50892DB7EFF}"/>
              </a:ext>
            </a:extLst>
          </p:cNvPr>
          <p:cNvSpPr txBox="1"/>
          <p:nvPr/>
        </p:nvSpPr>
        <p:spPr>
          <a:xfrm>
            <a:off x="2209800" y="179167"/>
            <a:ext cx="1876425" cy="38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Body Area</a:t>
            </a:r>
            <a:endParaRPr lang="en-HK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7F4E29-35AD-5F8A-0C62-08B954204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01" y="657225"/>
            <a:ext cx="1466850" cy="3067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11EDB7-F019-97C9-DDEA-65DC37B4297B}"/>
              </a:ext>
            </a:extLst>
          </p:cNvPr>
          <p:cNvSpPr txBox="1"/>
          <p:nvPr/>
        </p:nvSpPr>
        <p:spPr>
          <a:xfrm>
            <a:off x="2328427" y="566122"/>
            <a:ext cx="385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Disclaimers &gt; </a:t>
            </a:r>
            <a:r>
              <a:rPr lang="en-GB" sz="1200" b="1" dirty="0">
                <a:solidFill>
                  <a:schemeClr val="accent6">
                    <a:lumMod val="75000"/>
                  </a:schemeClr>
                </a:solidFill>
              </a:rPr>
              <a:t>Cookie Policy</a:t>
            </a:r>
            <a:endParaRPr lang="en-HK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6A52C-7FC9-CDA1-F25E-6D17C90C39CA}"/>
              </a:ext>
            </a:extLst>
          </p:cNvPr>
          <p:cNvSpPr/>
          <p:nvPr/>
        </p:nvSpPr>
        <p:spPr>
          <a:xfrm>
            <a:off x="2532534" y="944979"/>
            <a:ext cx="4592165" cy="1569426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Cookie Policy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 “Website Wordings”</a:t>
            </a:r>
            <a:r>
              <a:rPr lang="en-HK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332C084-E4D4-639D-5A4A-E00B60680B27}"/>
              </a:ext>
            </a:extLst>
          </p:cNvPr>
          <p:cNvCxnSpPr>
            <a:cxnSpLocks/>
          </p:cNvCxnSpPr>
          <p:nvPr/>
        </p:nvCxnSpPr>
        <p:spPr>
          <a:xfrm flipV="1">
            <a:off x="7328079" y="3290501"/>
            <a:ext cx="1610097" cy="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97D103-A92D-5174-C3F2-95AD0F25B54E}"/>
              </a:ext>
            </a:extLst>
          </p:cNvPr>
          <p:cNvSpPr txBox="1"/>
          <p:nvPr/>
        </p:nvSpPr>
        <p:spPr>
          <a:xfrm>
            <a:off x="8938176" y="3059668"/>
            <a:ext cx="2204024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Pop-up window over current viewing page </a:t>
            </a:r>
          </a:p>
        </p:txBody>
      </p:sp>
    </p:spTree>
    <p:extLst>
      <p:ext uri="{BB962C8B-B14F-4D97-AF65-F5344CB8AC3E}">
        <p14:creationId xmlns:p14="http://schemas.microsoft.com/office/powerpoint/2010/main" val="2328966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6E5870-5789-0EDB-EEAE-AB38B5EF6C5B}"/>
              </a:ext>
            </a:extLst>
          </p:cNvPr>
          <p:cNvSpPr txBox="1"/>
          <p:nvPr/>
        </p:nvSpPr>
        <p:spPr>
          <a:xfrm>
            <a:off x="212501" y="179167"/>
            <a:ext cx="24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Disclaimers</a:t>
            </a:r>
            <a:endParaRPr lang="en-HK" u="sn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4E7560-F350-1BAD-6649-0A0BB33950DB}"/>
              </a:ext>
            </a:extLst>
          </p:cNvPr>
          <p:cNvSpPr/>
          <p:nvPr/>
        </p:nvSpPr>
        <p:spPr>
          <a:xfrm>
            <a:off x="2290327" y="464264"/>
            <a:ext cx="5196323" cy="6214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3A8C9-50E2-3A35-1E43-B50892DB7EFF}"/>
              </a:ext>
            </a:extLst>
          </p:cNvPr>
          <p:cNvSpPr txBox="1"/>
          <p:nvPr/>
        </p:nvSpPr>
        <p:spPr>
          <a:xfrm>
            <a:off x="2209800" y="179167"/>
            <a:ext cx="1876425" cy="38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Body Area</a:t>
            </a:r>
            <a:endParaRPr lang="en-HK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7F4E29-35AD-5F8A-0C62-08B954204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01" y="657225"/>
            <a:ext cx="1466850" cy="3067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11EDB7-F019-97C9-DDEA-65DC37B4297B}"/>
              </a:ext>
            </a:extLst>
          </p:cNvPr>
          <p:cNvSpPr txBox="1"/>
          <p:nvPr/>
        </p:nvSpPr>
        <p:spPr>
          <a:xfrm>
            <a:off x="2328427" y="566122"/>
            <a:ext cx="385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Disclaimers &gt; </a:t>
            </a:r>
            <a:r>
              <a:rPr lang="en-GB" sz="1200" b="1" dirty="0">
                <a:solidFill>
                  <a:schemeClr val="accent6">
                    <a:lumMod val="75000"/>
                  </a:schemeClr>
                </a:solidFill>
              </a:rPr>
              <a:t>Terms and Conditions</a:t>
            </a:r>
            <a:endParaRPr lang="en-HK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6A52C-7FC9-CDA1-F25E-6D17C90C39CA}"/>
              </a:ext>
            </a:extLst>
          </p:cNvPr>
          <p:cNvSpPr/>
          <p:nvPr/>
        </p:nvSpPr>
        <p:spPr>
          <a:xfrm>
            <a:off x="2532534" y="944979"/>
            <a:ext cx="4592165" cy="1569426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Terms and Conditions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 “Website Wordings”</a:t>
            </a:r>
            <a:r>
              <a:rPr lang="en-HK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A7CD41C-A48D-006B-276D-99537CD07E57}"/>
              </a:ext>
            </a:extLst>
          </p:cNvPr>
          <p:cNvCxnSpPr>
            <a:cxnSpLocks/>
          </p:cNvCxnSpPr>
          <p:nvPr/>
        </p:nvCxnSpPr>
        <p:spPr>
          <a:xfrm flipV="1">
            <a:off x="7328079" y="3290501"/>
            <a:ext cx="1610097" cy="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A733F0-815E-8BC0-FD8F-4B2FBDA6A142}"/>
              </a:ext>
            </a:extLst>
          </p:cNvPr>
          <p:cNvSpPr txBox="1"/>
          <p:nvPr/>
        </p:nvSpPr>
        <p:spPr>
          <a:xfrm>
            <a:off x="8938176" y="3059668"/>
            <a:ext cx="2204024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Pop-up window over current viewing page </a:t>
            </a:r>
          </a:p>
        </p:txBody>
      </p:sp>
    </p:spTree>
    <p:extLst>
      <p:ext uri="{BB962C8B-B14F-4D97-AF65-F5344CB8AC3E}">
        <p14:creationId xmlns:p14="http://schemas.microsoft.com/office/powerpoint/2010/main" val="272973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6E5870-5789-0EDB-EEAE-AB38B5EF6C5B}"/>
              </a:ext>
            </a:extLst>
          </p:cNvPr>
          <p:cNvSpPr txBox="1"/>
          <p:nvPr/>
        </p:nvSpPr>
        <p:spPr>
          <a:xfrm>
            <a:off x="212501" y="179167"/>
            <a:ext cx="24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Disclaimers</a:t>
            </a:r>
            <a:endParaRPr lang="en-HK" u="sn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4E7560-F350-1BAD-6649-0A0BB33950DB}"/>
              </a:ext>
            </a:extLst>
          </p:cNvPr>
          <p:cNvSpPr/>
          <p:nvPr/>
        </p:nvSpPr>
        <p:spPr>
          <a:xfrm>
            <a:off x="2290327" y="464264"/>
            <a:ext cx="5196323" cy="6214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3A8C9-50E2-3A35-1E43-B50892DB7EFF}"/>
              </a:ext>
            </a:extLst>
          </p:cNvPr>
          <p:cNvSpPr txBox="1"/>
          <p:nvPr/>
        </p:nvSpPr>
        <p:spPr>
          <a:xfrm>
            <a:off x="2209800" y="179167"/>
            <a:ext cx="1876425" cy="38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Body Area</a:t>
            </a:r>
            <a:endParaRPr lang="en-HK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7F4E29-35AD-5F8A-0C62-08B954204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01" y="657225"/>
            <a:ext cx="1466850" cy="3067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11EDB7-F019-97C9-DDEA-65DC37B4297B}"/>
              </a:ext>
            </a:extLst>
          </p:cNvPr>
          <p:cNvSpPr txBox="1"/>
          <p:nvPr/>
        </p:nvSpPr>
        <p:spPr>
          <a:xfrm>
            <a:off x="2328427" y="566122"/>
            <a:ext cx="385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Disclaimers &gt; </a:t>
            </a:r>
            <a:r>
              <a:rPr lang="en-GB" sz="1200" b="1" dirty="0">
                <a:solidFill>
                  <a:schemeClr val="accent6">
                    <a:lumMod val="75000"/>
                  </a:schemeClr>
                </a:solidFill>
              </a:rPr>
              <a:t>Definition of Professional Investor</a:t>
            </a:r>
            <a:endParaRPr lang="en-HK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6A52C-7FC9-CDA1-F25E-6D17C90C39CA}"/>
              </a:ext>
            </a:extLst>
          </p:cNvPr>
          <p:cNvSpPr/>
          <p:nvPr/>
        </p:nvSpPr>
        <p:spPr>
          <a:xfrm>
            <a:off x="2532534" y="944979"/>
            <a:ext cx="4592165" cy="1569426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Definition of Professional Investor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 “Website Wordings”</a:t>
            </a:r>
            <a:r>
              <a:rPr lang="en-HK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3BA5BF9-E5B6-708D-D7E8-8E76E3B7C43C}"/>
              </a:ext>
            </a:extLst>
          </p:cNvPr>
          <p:cNvCxnSpPr>
            <a:cxnSpLocks/>
          </p:cNvCxnSpPr>
          <p:nvPr/>
        </p:nvCxnSpPr>
        <p:spPr>
          <a:xfrm flipV="1">
            <a:off x="7328079" y="3290501"/>
            <a:ext cx="1610097" cy="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40BC3C-00DC-63C2-CD87-98B5339BDBC2}"/>
              </a:ext>
            </a:extLst>
          </p:cNvPr>
          <p:cNvSpPr txBox="1"/>
          <p:nvPr/>
        </p:nvSpPr>
        <p:spPr>
          <a:xfrm>
            <a:off x="8938176" y="3059668"/>
            <a:ext cx="2204024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Pop-up window over current viewing page </a:t>
            </a:r>
          </a:p>
        </p:txBody>
      </p:sp>
    </p:spTree>
    <p:extLst>
      <p:ext uri="{BB962C8B-B14F-4D97-AF65-F5344CB8AC3E}">
        <p14:creationId xmlns:p14="http://schemas.microsoft.com/office/powerpoint/2010/main" val="163972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B7B494C-8888-457E-82D1-32EE6B401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58002" y="3168721"/>
            <a:ext cx="0" cy="310896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15A627E-A616-4B35-A822-BCD857D05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16849" y="3168721"/>
            <a:ext cx="0" cy="59436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38A3F58-952C-4C6C-BE73-668B41F8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75696" y="3168721"/>
            <a:ext cx="0" cy="59436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99176F8-BEEF-4A37-97C9-A7E859221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4543" y="3168721"/>
            <a:ext cx="0" cy="3069119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C54223A-2F2C-4434-A30B-92D8CEE93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V="1">
            <a:off x="1222488" y="2249089"/>
            <a:ext cx="4826106" cy="187772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185DC171-E6CD-4880-8EF4-7E0DB7F6C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98370" y="2248253"/>
            <a:ext cx="4971142" cy="252758"/>
          </a:xfrm>
          <a:prstGeom prst="bentConnector3">
            <a:avLst>
              <a:gd name="adj1" fmla="val 100252"/>
            </a:avLst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5956150-D730-4D39-8E56-5123DA7B1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63313" y="2252899"/>
            <a:ext cx="0" cy="18288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8000C8A-C564-4106-9005-252681A7F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135392" y="2252899"/>
            <a:ext cx="0" cy="18288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FAFA2FD-B58C-4CB3-83BF-D7037A44C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60336" y="2249089"/>
            <a:ext cx="0" cy="18288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B2075F3-49F1-4561-B16C-A60D139B4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6089286" y="1468365"/>
            <a:ext cx="6714" cy="78295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3075AB11-BAD3-42E5-BC8F-B1153E21F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9155" y="3168721"/>
            <a:ext cx="0" cy="2196634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E5CE1F8-570D-4885-B9A3-2539980A4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558002" y="3755461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B4A596-1925-4CF0-8DDA-2DBE3E6B7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564185" y="4570801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9845EF-AB31-4EB7-ADFB-2543D9298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564185" y="5440187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3FE68B-D6B3-4422-B31A-4154C1A2B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516849" y="3759271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D5F2CB-5BF2-4605-A7BB-3DBC9B1B3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475696" y="3759271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E9B743-2518-4E9D-9AE1-3998DBFB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434543" y="3755461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B40D0C-F84E-4462-89E4-D6DB85AB1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436916" y="4570801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4CBFD5-6012-4BE2-83ED-90867D52F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436916" y="5451617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04FCC3-2EDB-4E98-AD3D-D5848AE13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99155" y="3717361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4CD3FD-4CA2-4C9C-89C8-73F04D56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05338" y="4536511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12CAFB-EB6F-4237-A8EF-4BED7D1D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553514" y="6277681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12543CF-3BD4-40B0-BB18-006DCC4331CA}"/>
              </a:ext>
            </a:extLst>
          </p:cNvPr>
          <p:cNvSpPr/>
          <p:nvPr/>
        </p:nvSpPr>
        <p:spPr>
          <a:xfrm>
            <a:off x="5181600" y="736845"/>
            <a:ext cx="1828800" cy="731520"/>
          </a:xfrm>
          <a:prstGeom prst="rect">
            <a:avLst/>
          </a:prstGeom>
          <a:solidFill>
            <a:schemeClr val="bg2">
              <a:lumMod val="95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b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u="sng" dirty="0">
                <a:solidFill>
                  <a:schemeClr val="tx1"/>
                </a:solidFill>
              </a:rPr>
              <a:t>BASE-AM.COM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BASE-AM.COM.HK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BASE-AM.HK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21E8B07-0BC6-4DE6-B1E4-773C5D1F75EB}"/>
              </a:ext>
            </a:extLst>
          </p:cNvPr>
          <p:cNvSpPr/>
          <p:nvPr/>
        </p:nvSpPr>
        <p:spPr>
          <a:xfrm>
            <a:off x="308088" y="2436861"/>
            <a:ext cx="1828800" cy="731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Home</a:t>
            </a:r>
            <a:endParaRPr lang="en-US" sz="105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C93299AE-BEEA-4E5E-88CB-50F2F112D78D}"/>
              </a:ext>
            </a:extLst>
          </p:cNvPr>
          <p:cNvSpPr/>
          <p:nvPr/>
        </p:nvSpPr>
        <p:spPr>
          <a:xfrm>
            <a:off x="759836" y="3356140"/>
            <a:ext cx="1371600" cy="731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Mission Statement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“The Differentiator”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C38D3DB-30B8-4A79-9C76-C565CFF33780}"/>
              </a:ext>
            </a:extLst>
          </p:cNvPr>
          <p:cNvSpPr/>
          <p:nvPr/>
        </p:nvSpPr>
        <p:spPr>
          <a:xfrm>
            <a:off x="759836" y="4184984"/>
            <a:ext cx="1371600" cy="731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Investment Philosophy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Summary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3AE564E-E1AB-422A-9067-1D83448922D2}"/>
              </a:ext>
            </a:extLst>
          </p:cNvPr>
          <p:cNvSpPr/>
          <p:nvPr/>
        </p:nvSpPr>
        <p:spPr>
          <a:xfrm>
            <a:off x="2257493" y="2436861"/>
            <a:ext cx="1828800" cy="731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About BASE</a:t>
            </a:r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00EF2F1-621C-44D5-923A-283EAD95A813}"/>
              </a:ext>
            </a:extLst>
          </p:cNvPr>
          <p:cNvSpPr/>
          <p:nvPr/>
        </p:nvSpPr>
        <p:spPr>
          <a:xfrm>
            <a:off x="2714388" y="3358154"/>
            <a:ext cx="1371600" cy="731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The Differentiator</a:t>
            </a:r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F7D30AD-3130-40C6-8BC9-7EE80B4B9A00}"/>
              </a:ext>
            </a:extLst>
          </p:cNvPr>
          <p:cNvSpPr/>
          <p:nvPr/>
        </p:nvSpPr>
        <p:spPr>
          <a:xfrm>
            <a:off x="2714388" y="4186998"/>
            <a:ext cx="1371600" cy="731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Investment Philosophy</a:t>
            </a:r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893426B-E83B-41DC-A793-6BBC6104B3A6}"/>
              </a:ext>
            </a:extLst>
          </p:cNvPr>
          <p:cNvSpPr/>
          <p:nvPr/>
        </p:nvSpPr>
        <p:spPr>
          <a:xfrm>
            <a:off x="2712775" y="5027827"/>
            <a:ext cx="1371600" cy="731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Investment   Process</a:t>
            </a:r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5612D2-B90B-47E9-B7AF-5CCA9F91F123}"/>
              </a:ext>
            </a:extLst>
          </p:cNvPr>
          <p:cNvSpPr/>
          <p:nvPr/>
        </p:nvSpPr>
        <p:spPr>
          <a:xfrm>
            <a:off x="2712775" y="5872080"/>
            <a:ext cx="1371600" cy="731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Our Team</a:t>
            </a:r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84C8281-0D5E-4BF0-AB85-487647294920}"/>
              </a:ext>
            </a:extLst>
          </p:cNvPr>
          <p:cNvSpPr/>
          <p:nvPr/>
        </p:nvSpPr>
        <p:spPr>
          <a:xfrm>
            <a:off x="4206898" y="2436861"/>
            <a:ext cx="1828800" cy="73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Insights</a:t>
            </a:r>
            <a:endParaRPr lang="en-US" sz="105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1AC151D-872D-4D73-AE29-952F653257C0}"/>
              </a:ext>
            </a:extLst>
          </p:cNvPr>
          <p:cNvSpPr/>
          <p:nvPr/>
        </p:nvSpPr>
        <p:spPr>
          <a:xfrm>
            <a:off x="4645620" y="3352587"/>
            <a:ext cx="1371600" cy="731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Media Posts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accent2">
                    <a:lumMod val="50000"/>
                  </a:schemeClr>
                </a:solidFill>
              </a:rPr>
              <a:t>LinkedIn, Twitter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9118B4F-266C-48F0-8CAF-8BA67DF9A649}"/>
              </a:ext>
            </a:extLst>
          </p:cNvPr>
          <p:cNvSpPr/>
          <p:nvPr/>
        </p:nvSpPr>
        <p:spPr>
          <a:xfrm>
            <a:off x="6156303" y="2436861"/>
            <a:ext cx="1828800" cy="7315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Contact</a:t>
            </a:r>
            <a:endParaRPr lang="en-US" sz="105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62FE95E2-7899-46D1-BD09-DBC69EBBF739}"/>
              </a:ext>
            </a:extLst>
          </p:cNvPr>
          <p:cNvSpPr/>
          <p:nvPr/>
        </p:nvSpPr>
        <p:spPr>
          <a:xfrm>
            <a:off x="6608399" y="3353502"/>
            <a:ext cx="1371600" cy="731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Form</a:t>
            </a:r>
            <a:endParaRPr lang="en-US" sz="105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2C318BC-6BF6-496E-9A8C-13F9CFE491B5}"/>
              </a:ext>
            </a:extLst>
          </p:cNvPr>
          <p:cNvSpPr/>
          <p:nvPr/>
        </p:nvSpPr>
        <p:spPr>
          <a:xfrm>
            <a:off x="8105708" y="2436861"/>
            <a:ext cx="1828800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Disclaimers</a:t>
            </a:r>
            <a:endParaRPr lang="en-US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373F713-1680-4734-878B-86B182DC5AA6}"/>
              </a:ext>
            </a:extLst>
          </p:cNvPr>
          <p:cNvSpPr/>
          <p:nvPr/>
        </p:nvSpPr>
        <p:spPr>
          <a:xfrm>
            <a:off x="8557759" y="3356285"/>
            <a:ext cx="1369985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Privacy Statement</a:t>
            </a:r>
            <a:endParaRPr lang="en-US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EFA9A02-F4DD-44E9-86C2-C8ADA3189685}"/>
              </a:ext>
            </a:extLst>
          </p:cNvPr>
          <p:cNvSpPr/>
          <p:nvPr/>
        </p:nvSpPr>
        <p:spPr>
          <a:xfrm>
            <a:off x="8557759" y="4191479"/>
            <a:ext cx="137160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Cookie Policy</a:t>
            </a:r>
            <a:endParaRPr lang="en-US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E16D351-7B7B-4FCF-8D90-11468672A1EC}"/>
              </a:ext>
            </a:extLst>
          </p:cNvPr>
          <p:cNvSpPr/>
          <p:nvPr/>
        </p:nvSpPr>
        <p:spPr>
          <a:xfrm>
            <a:off x="8556146" y="5025958"/>
            <a:ext cx="137160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Terms and Conditions</a:t>
            </a:r>
            <a:endParaRPr lang="en-US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F36983F-93D3-B6EC-FC94-D3CD18541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436916" y="6241694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2388797D-E0F8-2672-A608-D4718481226F}"/>
              </a:ext>
            </a:extLst>
          </p:cNvPr>
          <p:cNvSpPr/>
          <p:nvPr/>
        </p:nvSpPr>
        <p:spPr>
          <a:xfrm>
            <a:off x="8556146" y="5860437"/>
            <a:ext cx="137160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Definition of Professional Investor</a:t>
            </a:r>
            <a:endParaRPr lang="en-US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10F6452-D973-8F35-32D4-B11BD0F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094927" y="1872289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67E7293-CE1C-E549-AE9F-F638A8123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05338" y="5365355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0FE9E08-AEBA-E68F-6EAF-460E26D53A50}"/>
              </a:ext>
            </a:extLst>
          </p:cNvPr>
          <p:cNvSpPr/>
          <p:nvPr/>
        </p:nvSpPr>
        <p:spPr>
          <a:xfrm>
            <a:off x="759836" y="5013828"/>
            <a:ext cx="1371600" cy="731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Media Posts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Summary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6C77383-FD75-AB6C-9FCE-242ACB645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393392" y="3168721"/>
            <a:ext cx="0" cy="1379697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9DDE6FA-1797-14BA-8204-F5FA5F96D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389582" y="3717361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63CACA54-9F58-098F-67CD-69430D613057}"/>
              </a:ext>
            </a:extLst>
          </p:cNvPr>
          <p:cNvSpPr/>
          <p:nvPr/>
        </p:nvSpPr>
        <p:spPr>
          <a:xfrm>
            <a:off x="10055112" y="2436861"/>
            <a:ext cx="1828800" cy="731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Subscribe / Login</a:t>
            </a:r>
            <a:endParaRPr lang="en-US" sz="9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816C79D-FB81-8D23-7B90-F85BAA0EE2E7}"/>
              </a:ext>
            </a:extLst>
          </p:cNvPr>
          <p:cNvSpPr/>
          <p:nvPr/>
        </p:nvSpPr>
        <p:spPr>
          <a:xfrm>
            <a:off x="10512312" y="3353927"/>
            <a:ext cx="1371600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Guest</a:t>
            </a:r>
            <a:endParaRPr lang="en-US" sz="105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30D964-7DAC-F258-E1C5-F425FDB47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20108" y="2249089"/>
            <a:ext cx="0" cy="18288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EC364CA-FFC2-D39A-D2D7-528455895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389582" y="4548418"/>
            <a:ext cx="27432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EC6823B-05B4-323C-A32C-A2F3E76F4F19}"/>
              </a:ext>
            </a:extLst>
          </p:cNvPr>
          <p:cNvSpPr/>
          <p:nvPr/>
        </p:nvSpPr>
        <p:spPr>
          <a:xfrm>
            <a:off x="10512312" y="4184984"/>
            <a:ext cx="1371600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Investor</a:t>
            </a:r>
            <a:endParaRPr lang="en-US" sz="105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C635D6-CFA0-2202-2171-F0F57991B95B}"/>
              </a:ext>
            </a:extLst>
          </p:cNvPr>
          <p:cNvSpPr txBox="1"/>
          <p:nvPr/>
        </p:nvSpPr>
        <p:spPr>
          <a:xfrm>
            <a:off x="212501" y="179167"/>
            <a:ext cx="24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SITEMAP (Phase II)</a:t>
            </a:r>
            <a:endParaRPr lang="en-HK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B7F00-0D01-3DC8-E577-D474C10EEC7F}"/>
              </a:ext>
            </a:extLst>
          </p:cNvPr>
          <p:cNvSpPr/>
          <p:nvPr/>
        </p:nvSpPr>
        <p:spPr>
          <a:xfrm>
            <a:off x="9989432" y="2100005"/>
            <a:ext cx="2041544" cy="291382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4490C-566D-5D06-FBA5-72D0CF013CC8}"/>
              </a:ext>
            </a:extLst>
          </p:cNvPr>
          <p:cNvSpPr txBox="1"/>
          <p:nvPr/>
        </p:nvSpPr>
        <p:spPr>
          <a:xfrm>
            <a:off x="10389582" y="1793479"/>
            <a:ext cx="1257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</a:rPr>
              <a:t>New Section</a:t>
            </a:r>
            <a:endParaRPr lang="en-HK" sz="1400" b="1" dirty="0">
              <a:solidFill>
                <a:srgbClr val="FF000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417B338-4841-5B93-2802-7615F5D2DCBA}"/>
              </a:ext>
            </a:extLst>
          </p:cNvPr>
          <p:cNvSpPr/>
          <p:nvPr/>
        </p:nvSpPr>
        <p:spPr>
          <a:xfrm>
            <a:off x="6267091" y="1563473"/>
            <a:ext cx="1828800" cy="617632"/>
          </a:xfrm>
          <a:prstGeom prst="rect">
            <a:avLst/>
          </a:prstGeom>
          <a:solidFill>
            <a:srgbClr val="FEA4D3"/>
          </a:solidFill>
          <a:ln w="28575" cap="rnd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anchor="ctr" anchorCtr="0">
            <a:noAutofit/>
            <a:flatTx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Landing Page</a:t>
            </a:r>
          </a:p>
        </p:txBody>
      </p:sp>
    </p:spTree>
    <p:extLst>
      <p:ext uri="{BB962C8B-B14F-4D97-AF65-F5344CB8AC3E}">
        <p14:creationId xmlns:p14="http://schemas.microsoft.com/office/powerpoint/2010/main" val="1051519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6E5870-5789-0EDB-EEAE-AB38B5EF6C5B}"/>
              </a:ext>
            </a:extLst>
          </p:cNvPr>
          <p:cNvSpPr txBox="1"/>
          <p:nvPr/>
        </p:nvSpPr>
        <p:spPr>
          <a:xfrm>
            <a:off x="212501" y="179167"/>
            <a:ext cx="350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Website Layout Overview</a:t>
            </a:r>
            <a:endParaRPr lang="en-HK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E170B7-9816-3C28-2160-05F08D323BA6}"/>
              </a:ext>
            </a:extLst>
          </p:cNvPr>
          <p:cNvSpPr/>
          <p:nvPr/>
        </p:nvSpPr>
        <p:spPr>
          <a:xfrm>
            <a:off x="325581" y="678872"/>
            <a:ext cx="4272008" cy="3848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1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1316CA-A3CD-D92E-801F-3715208B8C6E}"/>
              </a:ext>
            </a:extLst>
          </p:cNvPr>
          <p:cNvSpPr/>
          <p:nvPr/>
        </p:nvSpPr>
        <p:spPr>
          <a:xfrm>
            <a:off x="334628" y="765455"/>
            <a:ext cx="588105" cy="211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Logo</a:t>
            </a:r>
            <a:endParaRPr lang="en-HK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9EC5B7-CCD2-8AC1-66F9-1489EA7418EB}"/>
              </a:ext>
            </a:extLst>
          </p:cNvPr>
          <p:cNvSpPr/>
          <p:nvPr/>
        </p:nvSpPr>
        <p:spPr>
          <a:xfrm>
            <a:off x="325581" y="3305217"/>
            <a:ext cx="4272008" cy="9296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08AECA-C971-0B5E-8572-61ED174965EB}"/>
              </a:ext>
            </a:extLst>
          </p:cNvPr>
          <p:cNvSpPr/>
          <p:nvPr/>
        </p:nvSpPr>
        <p:spPr>
          <a:xfrm>
            <a:off x="755350" y="3391801"/>
            <a:ext cx="2913378" cy="211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1"/>
                </a:solidFill>
              </a:rPr>
              <a:t>Disclaimers Menu </a:t>
            </a:r>
            <a:endParaRPr lang="en-HK" sz="7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9E71F0-49D7-077D-9256-8DB68564C5EB}"/>
              </a:ext>
            </a:extLst>
          </p:cNvPr>
          <p:cNvSpPr/>
          <p:nvPr/>
        </p:nvSpPr>
        <p:spPr>
          <a:xfrm>
            <a:off x="3882815" y="3391801"/>
            <a:ext cx="588105" cy="211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1"/>
                </a:solidFill>
              </a:rPr>
              <a:t>Social Media</a:t>
            </a:r>
            <a:endParaRPr lang="en-HK" sz="7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1911B0-619C-753E-5646-7C4F4FE906C9}"/>
              </a:ext>
            </a:extLst>
          </p:cNvPr>
          <p:cNvSpPr/>
          <p:nvPr/>
        </p:nvSpPr>
        <p:spPr>
          <a:xfrm>
            <a:off x="3882815" y="777920"/>
            <a:ext cx="723821" cy="211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1"/>
                </a:solidFill>
              </a:rPr>
              <a:t>Language bar</a:t>
            </a:r>
          </a:p>
          <a:p>
            <a:pPr algn="ctr"/>
            <a:r>
              <a:rPr lang="en-GB" sz="700" dirty="0">
                <a:solidFill>
                  <a:schemeClr val="tx1"/>
                </a:solidFill>
              </a:rPr>
              <a:t>(dropdown)</a:t>
            </a:r>
            <a:endParaRPr lang="en-HK" sz="7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6E1B14-185E-4662-5B3B-7AFB1E548F92}"/>
              </a:ext>
            </a:extLst>
          </p:cNvPr>
          <p:cNvSpPr/>
          <p:nvPr/>
        </p:nvSpPr>
        <p:spPr>
          <a:xfrm>
            <a:off x="3050422" y="777920"/>
            <a:ext cx="723821" cy="211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1"/>
                </a:solidFill>
              </a:rPr>
              <a:t>Menu bar</a:t>
            </a:r>
          </a:p>
          <a:p>
            <a:pPr algn="ctr"/>
            <a:r>
              <a:rPr lang="en-GB" sz="700" dirty="0">
                <a:solidFill>
                  <a:schemeClr val="tx1"/>
                </a:solidFill>
              </a:rPr>
              <a:t>(dropdown)</a:t>
            </a:r>
            <a:endParaRPr lang="en-HK" sz="7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CA0E10-D86C-0423-8B18-9E991AB19F62}"/>
              </a:ext>
            </a:extLst>
          </p:cNvPr>
          <p:cNvSpPr/>
          <p:nvPr/>
        </p:nvSpPr>
        <p:spPr>
          <a:xfrm>
            <a:off x="671594" y="3684808"/>
            <a:ext cx="1789991" cy="211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700" dirty="0">
                <a:solidFill>
                  <a:schemeClr val="tx1"/>
                </a:solidFill>
              </a:rPr>
              <a:t>Copyright</a:t>
            </a:r>
            <a:endParaRPr lang="en-HK" sz="7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C76892-1CFA-8102-7840-7AA1752BA696}"/>
              </a:ext>
            </a:extLst>
          </p:cNvPr>
          <p:cNvSpPr/>
          <p:nvPr/>
        </p:nvSpPr>
        <p:spPr>
          <a:xfrm>
            <a:off x="3861863" y="3690031"/>
            <a:ext cx="609057" cy="211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1"/>
                </a:solidFill>
              </a:rPr>
              <a:t>Email</a:t>
            </a:r>
            <a:endParaRPr lang="en-HK" sz="7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6CEABC-202A-DB49-DFC2-5B64376EB478}"/>
              </a:ext>
            </a:extLst>
          </p:cNvPr>
          <p:cNvSpPr/>
          <p:nvPr/>
        </p:nvSpPr>
        <p:spPr>
          <a:xfrm>
            <a:off x="325581" y="1110317"/>
            <a:ext cx="4272008" cy="21535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1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F09B63-7532-E076-64C5-4275A48889A9}"/>
              </a:ext>
            </a:extLst>
          </p:cNvPr>
          <p:cNvSpPr/>
          <p:nvPr/>
        </p:nvSpPr>
        <p:spPr>
          <a:xfrm>
            <a:off x="1623933" y="2081281"/>
            <a:ext cx="1289306" cy="211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Body Area</a:t>
            </a:r>
            <a:endParaRPr lang="en-HK" sz="11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785505-D290-5695-C345-9E8BFEBF4614}"/>
              </a:ext>
            </a:extLst>
          </p:cNvPr>
          <p:cNvSpPr/>
          <p:nvPr/>
        </p:nvSpPr>
        <p:spPr>
          <a:xfrm>
            <a:off x="3760670" y="4312725"/>
            <a:ext cx="832393" cy="211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constant</a:t>
            </a:r>
            <a:endParaRPr lang="en-HK" sz="105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121BEE-D6CC-98C3-AB9B-976B3C4EA339}"/>
              </a:ext>
            </a:extLst>
          </p:cNvPr>
          <p:cNvSpPr txBox="1"/>
          <p:nvPr/>
        </p:nvSpPr>
        <p:spPr>
          <a:xfrm>
            <a:off x="5297967" y="678872"/>
            <a:ext cx="2764470" cy="15696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u="sng" dirty="0"/>
              <a:t>Menu bar (dropdown)</a:t>
            </a:r>
          </a:p>
          <a:p>
            <a:pPr marL="285750" indent="-285750">
              <a:buFontTx/>
              <a:buChar char="-"/>
            </a:pPr>
            <a:r>
              <a:rPr lang="en-GB" sz="1200" dirty="0"/>
              <a:t>About BASE</a:t>
            </a:r>
          </a:p>
          <a:p>
            <a:pPr marL="742950" lvl="1" indent="-285750">
              <a:buFontTx/>
              <a:buChar char="-"/>
            </a:pPr>
            <a:r>
              <a:rPr lang="en-GB" sz="1200" dirty="0"/>
              <a:t>The Differentiator</a:t>
            </a:r>
          </a:p>
          <a:p>
            <a:pPr marL="742950" lvl="1" indent="-285750">
              <a:buFontTx/>
              <a:buChar char="-"/>
            </a:pPr>
            <a:r>
              <a:rPr lang="en-GB" sz="1200" dirty="0"/>
              <a:t>Investment Philosophy</a:t>
            </a:r>
          </a:p>
          <a:p>
            <a:pPr marL="742950" lvl="1" indent="-285750">
              <a:buFontTx/>
              <a:buChar char="-"/>
            </a:pPr>
            <a:r>
              <a:rPr lang="en-GB" sz="1200" dirty="0"/>
              <a:t>Investment Process</a:t>
            </a:r>
          </a:p>
          <a:p>
            <a:pPr marL="742950" lvl="1" indent="-285750">
              <a:buFontTx/>
              <a:buChar char="-"/>
            </a:pPr>
            <a:r>
              <a:rPr lang="en-GB" sz="1200" dirty="0"/>
              <a:t>Our Team</a:t>
            </a:r>
            <a:endParaRPr lang="en-HK" sz="1200" dirty="0"/>
          </a:p>
          <a:p>
            <a:pPr marL="285750" indent="-285750">
              <a:buFontTx/>
              <a:buChar char="-"/>
            </a:pPr>
            <a:r>
              <a:rPr lang="en-HK" sz="1200" dirty="0"/>
              <a:t>Insights</a:t>
            </a:r>
          </a:p>
          <a:p>
            <a:pPr marL="285750" indent="-285750">
              <a:buFontTx/>
              <a:buChar char="-"/>
            </a:pPr>
            <a:r>
              <a:rPr lang="en-HK" sz="1200" dirty="0"/>
              <a:t>Contact</a:t>
            </a:r>
            <a:endParaRPr lang="en-GB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1D53AE-B629-5AA7-AFBD-64B714DFC948}"/>
              </a:ext>
            </a:extLst>
          </p:cNvPr>
          <p:cNvSpPr txBox="1"/>
          <p:nvPr/>
        </p:nvSpPr>
        <p:spPr>
          <a:xfrm>
            <a:off x="8472609" y="678872"/>
            <a:ext cx="2764470" cy="12003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u="sng" dirty="0"/>
              <a:t>Language Menu bar (dropdown)</a:t>
            </a:r>
          </a:p>
          <a:p>
            <a:pPr marL="285750" indent="-285750">
              <a:buFontTx/>
              <a:buChar char="-"/>
            </a:pPr>
            <a:r>
              <a:rPr lang="en-GB" sz="1200" dirty="0"/>
              <a:t>English</a:t>
            </a:r>
          </a:p>
          <a:p>
            <a:pPr marL="285750" indent="-285750">
              <a:buFontTx/>
              <a:buChar char="-"/>
            </a:pPr>
            <a:r>
              <a:rPr lang="en-GB" sz="1200" dirty="0"/>
              <a:t>Chinese (traditional)</a:t>
            </a:r>
          </a:p>
          <a:p>
            <a:pPr marL="285750" indent="-285750">
              <a:buFontTx/>
              <a:buChar char="-"/>
            </a:pPr>
            <a:r>
              <a:rPr lang="en-GB" sz="1200" dirty="0"/>
              <a:t>Chinese (simplified)</a:t>
            </a:r>
          </a:p>
          <a:p>
            <a:pPr marL="285750" indent="-285750">
              <a:buFontTx/>
              <a:buChar char="-"/>
            </a:pPr>
            <a:endParaRPr lang="en-GB" sz="1200" dirty="0"/>
          </a:p>
          <a:p>
            <a:r>
              <a:rPr lang="en-GB" sz="1200" dirty="0"/>
              <a:t>Reference: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0E602C5-C762-E572-0D66-29CFA7A5A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941" y="1565318"/>
            <a:ext cx="507042" cy="3138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DA6FF33-615A-9034-176D-66CEDC2EAE2D}"/>
              </a:ext>
            </a:extLst>
          </p:cNvPr>
          <p:cNvSpPr txBox="1"/>
          <p:nvPr/>
        </p:nvSpPr>
        <p:spPr>
          <a:xfrm>
            <a:off x="5297967" y="3305217"/>
            <a:ext cx="4180884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u="sng" dirty="0"/>
              <a:t>Disclaimers Menu</a:t>
            </a:r>
          </a:p>
          <a:p>
            <a:endParaRPr lang="en-GB" sz="1200" dirty="0"/>
          </a:p>
          <a:p>
            <a:r>
              <a:rPr lang="en-GB" sz="1200" dirty="0"/>
              <a:t>Privacy Statement  </a:t>
            </a:r>
            <a:r>
              <a:rPr lang="en-HK" sz="1200" dirty="0"/>
              <a:t>|  Cookie Policy  | </a:t>
            </a:r>
            <a:r>
              <a:rPr lang="en-GB" sz="1200" dirty="0"/>
              <a:t> Terms &amp; Conditions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0986D7-D517-0ACD-0639-18ECFBFE1496}"/>
              </a:ext>
            </a:extLst>
          </p:cNvPr>
          <p:cNvSpPr txBox="1"/>
          <p:nvPr/>
        </p:nvSpPr>
        <p:spPr>
          <a:xfrm>
            <a:off x="9812274" y="3305612"/>
            <a:ext cx="1424805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u="sng" dirty="0"/>
              <a:t>Social Media</a:t>
            </a:r>
          </a:p>
          <a:p>
            <a:endParaRPr lang="en-GB" sz="1200" dirty="0"/>
          </a:p>
          <a:p>
            <a:r>
              <a:rPr lang="en-GB" sz="1200" dirty="0"/>
              <a:t>Twitter, LinkedIn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256450-11D9-3A51-1754-DE2FC379EF40}"/>
              </a:ext>
            </a:extLst>
          </p:cNvPr>
          <p:cNvSpPr txBox="1"/>
          <p:nvPr/>
        </p:nvSpPr>
        <p:spPr>
          <a:xfrm>
            <a:off x="5297967" y="4096494"/>
            <a:ext cx="5127481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u="sng" dirty="0"/>
              <a:t>Copyright</a:t>
            </a:r>
            <a:endParaRPr lang="en-GB" sz="1200" dirty="0"/>
          </a:p>
          <a:p>
            <a:r>
              <a:rPr lang="en-US" sz="1200" dirty="0"/>
              <a:t>Copyright © 2022 Base Asset Management Limited. All rights reserved.</a:t>
            </a:r>
            <a:r>
              <a:rPr lang="en-GB" sz="12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50CBD-F5E9-6E47-753F-6C490A11FF91}"/>
              </a:ext>
            </a:extLst>
          </p:cNvPr>
          <p:cNvSpPr txBox="1"/>
          <p:nvPr/>
        </p:nvSpPr>
        <p:spPr>
          <a:xfrm>
            <a:off x="9600036" y="4789780"/>
            <a:ext cx="1635616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u="sng" dirty="0"/>
              <a:t>Email</a:t>
            </a:r>
          </a:p>
          <a:p>
            <a:endParaRPr lang="en-GB" sz="1200" dirty="0"/>
          </a:p>
          <a:p>
            <a:r>
              <a:rPr lang="en-GB" sz="1200" dirty="0"/>
              <a:t>info@base-am.com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B222DB0-3EDA-12ED-E1A4-2EF57630419A}"/>
              </a:ext>
            </a:extLst>
          </p:cNvPr>
          <p:cNvSpPr/>
          <p:nvPr/>
        </p:nvSpPr>
        <p:spPr>
          <a:xfrm>
            <a:off x="671594" y="3903490"/>
            <a:ext cx="1789991" cy="211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700" dirty="0">
                <a:solidFill>
                  <a:schemeClr val="tx1"/>
                </a:solidFill>
              </a:rPr>
              <a:t>Disclaimers</a:t>
            </a:r>
            <a:endParaRPr lang="en-HK" sz="700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CA6BD3-B768-4ED5-0B80-08CC6BB048DC}"/>
              </a:ext>
            </a:extLst>
          </p:cNvPr>
          <p:cNvSpPr txBox="1"/>
          <p:nvPr/>
        </p:nvSpPr>
        <p:spPr>
          <a:xfrm>
            <a:off x="5297967" y="5667732"/>
            <a:ext cx="2931632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u="sng" dirty="0"/>
              <a:t>Disclaimers</a:t>
            </a:r>
            <a:endParaRPr lang="en-GB" sz="1200" dirty="0"/>
          </a:p>
          <a:p>
            <a:r>
              <a:rPr lang="en-US" sz="1200" dirty="0"/>
              <a:t>Refer “Website Wordings”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5193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6E5870-5789-0EDB-EEAE-AB38B5EF6C5B}"/>
              </a:ext>
            </a:extLst>
          </p:cNvPr>
          <p:cNvSpPr txBox="1"/>
          <p:nvPr/>
        </p:nvSpPr>
        <p:spPr>
          <a:xfrm>
            <a:off x="212500" y="179167"/>
            <a:ext cx="488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Landing Page – 2</a:t>
            </a:r>
            <a:endParaRPr lang="en-HK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3BABC-0EF5-FB33-E471-2748F43980A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915" y="933921"/>
            <a:ext cx="4403202" cy="5106953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91CFF6-4DAF-5A47-82DF-00FB5306B74E}"/>
              </a:ext>
            </a:extLst>
          </p:cNvPr>
          <p:cNvSpPr/>
          <p:nvPr/>
        </p:nvSpPr>
        <p:spPr>
          <a:xfrm>
            <a:off x="584915" y="1239982"/>
            <a:ext cx="4403202" cy="4294909"/>
          </a:xfrm>
          <a:prstGeom prst="rect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4" name="video_2">
            <a:hlinkClick r:id="" action="ppaction://media"/>
            <a:extLst>
              <a:ext uri="{FF2B5EF4-FFF2-40B4-BE49-F238E27FC236}">
                <a16:creationId xmlns:a16="http://schemas.microsoft.com/office/drawing/2014/main" id="{5C558E3A-408E-9375-FCF5-653AD1A442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7503" y="1526265"/>
            <a:ext cx="4282227" cy="249907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BFC83B-A26D-9CFD-8270-4A6F2CF10F72}"/>
              </a:ext>
            </a:extLst>
          </p:cNvPr>
          <p:cNvSpPr/>
          <p:nvPr/>
        </p:nvSpPr>
        <p:spPr>
          <a:xfrm>
            <a:off x="844947" y="1272178"/>
            <a:ext cx="3920836" cy="4074968"/>
          </a:xfrm>
          <a:prstGeom prst="rect">
            <a:avLst/>
          </a:prstGeom>
          <a:solidFill>
            <a:schemeClr val="bg2">
              <a:lumMod val="95000"/>
              <a:alpha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b="1" dirty="0">
                <a:solidFill>
                  <a:schemeClr val="tx1"/>
                </a:solidFill>
              </a:rPr>
              <a:t>Important Notice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 “Website Wordings”</a:t>
            </a:r>
            <a:r>
              <a:rPr lang="en-HK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GB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1E0BA1-E975-1414-C00A-67B1BFE8A36B}"/>
              </a:ext>
            </a:extLst>
          </p:cNvPr>
          <p:cNvSpPr/>
          <p:nvPr/>
        </p:nvSpPr>
        <p:spPr>
          <a:xfrm>
            <a:off x="1274618" y="4885331"/>
            <a:ext cx="1046018" cy="214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Accept</a:t>
            </a:r>
            <a:endParaRPr lang="en-HK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0BD1C-6AF7-4380-E126-E9E794B76205}"/>
              </a:ext>
            </a:extLst>
          </p:cNvPr>
          <p:cNvSpPr/>
          <p:nvPr/>
        </p:nvSpPr>
        <p:spPr>
          <a:xfrm>
            <a:off x="3064782" y="4885331"/>
            <a:ext cx="1046018" cy="214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Decline</a:t>
            </a:r>
            <a:endParaRPr lang="en-HK" sz="1200" b="1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1D69624-9041-B19F-8342-F7914928AA22}"/>
              </a:ext>
            </a:extLst>
          </p:cNvPr>
          <p:cNvCxnSpPr>
            <a:cxnSpLocks/>
            <a:stCxn id="8" idx="0"/>
            <a:endCxn id="17" idx="1"/>
          </p:cNvCxnSpPr>
          <p:nvPr/>
        </p:nvCxnSpPr>
        <p:spPr>
          <a:xfrm rot="5400000" flipH="1" flipV="1">
            <a:off x="2981360" y="2845844"/>
            <a:ext cx="855754" cy="3223221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58193B-7E80-5E1C-E36B-D6B1FA748B60}"/>
              </a:ext>
            </a:extLst>
          </p:cNvPr>
          <p:cNvSpPr txBox="1"/>
          <p:nvPr/>
        </p:nvSpPr>
        <p:spPr>
          <a:xfrm>
            <a:off x="5020848" y="3891077"/>
            <a:ext cx="1212712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To </a:t>
            </a:r>
            <a:r>
              <a:rPr lang="en-GB" sz="1200" b="1" dirty="0"/>
              <a:t>HOME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EC33838-2129-F5BD-8F1B-E91C8ACAD43E}"/>
              </a:ext>
            </a:extLst>
          </p:cNvPr>
          <p:cNvCxnSpPr>
            <a:cxnSpLocks/>
            <a:stCxn id="11" idx="0"/>
            <a:endCxn id="19" idx="1"/>
          </p:cNvCxnSpPr>
          <p:nvPr/>
        </p:nvCxnSpPr>
        <p:spPr>
          <a:xfrm rot="5400000" flipH="1" flipV="1">
            <a:off x="4812172" y="3496680"/>
            <a:ext cx="164270" cy="2613033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5C68AA8-7ED9-B364-7A16-19D846F053CD}"/>
              </a:ext>
            </a:extLst>
          </p:cNvPr>
          <p:cNvSpPr txBox="1"/>
          <p:nvPr/>
        </p:nvSpPr>
        <p:spPr>
          <a:xfrm>
            <a:off x="6200824" y="4582561"/>
            <a:ext cx="2176878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Refer “Website Wordings”</a:t>
            </a:r>
            <a:endParaRPr lang="en-GB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60C26-9849-F7A2-8E5B-8404B0C0A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8577" y="691484"/>
            <a:ext cx="1585797" cy="3891077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2C53986-B015-D793-C273-D9FC13C2CA67}"/>
              </a:ext>
            </a:extLst>
          </p:cNvPr>
          <p:cNvCxnSpPr>
            <a:cxnSpLocks/>
          </p:cNvCxnSpPr>
          <p:nvPr/>
        </p:nvCxnSpPr>
        <p:spPr>
          <a:xfrm>
            <a:off x="10245144" y="985234"/>
            <a:ext cx="663267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BC4846E-EFD1-4E7B-CC2A-2D359196805A}"/>
              </a:ext>
            </a:extLst>
          </p:cNvPr>
          <p:cNvCxnSpPr>
            <a:cxnSpLocks/>
          </p:cNvCxnSpPr>
          <p:nvPr/>
        </p:nvCxnSpPr>
        <p:spPr>
          <a:xfrm rot="5400000">
            <a:off x="9847472" y="2648333"/>
            <a:ext cx="1477924" cy="592428"/>
          </a:xfrm>
          <a:prstGeom prst="bentConnector3">
            <a:avLst>
              <a:gd name="adj1" fmla="val 10010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44A00FCE-ADAD-570A-7DF6-6F7DFD98683B}"/>
              </a:ext>
            </a:extLst>
          </p:cNvPr>
          <p:cNvCxnSpPr>
            <a:cxnSpLocks/>
          </p:cNvCxnSpPr>
          <p:nvPr/>
        </p:nvCxnSpPr>
        <p:spPr>
          <a:xfrm rot="5400000">
            <a:off x="9847472" y="3261244"/>
            <a:ext cx="1477924" cy="592428"/>
          </a:xfrm>
          <a:prstGeom prst="bentConnector3">
            <a:avLst>
              <a:gd name="adj1" fmla="val 10010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3824AAD-9CD0-821A-8F60-2F99EB5B9C08}"/>
              </a:ext>
            </a:extLst>
          </p:cNvPr>
          <p:cNvCxnSpPr>
            <a:cxnSpLocks/>
          </p:cNvCxnSpPr>
          <p:nvPr/>
        </p:nvCxnSpPr>
        <p:spPr>
          <a:xfrm>
            <a:off x="10882648" y="985234"/>
            <a:ext cx="0" cy="122035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2346F07C-50FE-C250-E4D3-B0E7227E447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31156" y="2771437"/>
            <a:ext cx="1314162" cy="626625"/>
          </a:xfrm>
          <a:prstGeom prst="bentConnector3">
            <a:avLst>
              <a:gd name="adj1" fmla="val 9851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8763761-C1A7-CB09-8E62-0E20D797C616}"/>
              </a:ext>
            </a:extLst>
          </p:cNvPr>
          <p:cNvCxnSpPr>
            <a:cxnSpLocks/>
          </p:cNvCxnSpPr>
          <p:nvPr/>
        </p:nvCxnSpPr>
        <p:spPr>
          <a:xfrm flipH="1">
            <a:off x="8452863" y="3741830"/>
            <a:ext cx="663267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4201B4F-3F85-0806-02E6-0C6756F63089}"/>
              </a:ext>
            </a:extLst>
          </p:cNvPr>
          <p:cNvSpPr txBox="1"/>
          <p:nvPr/>
        </p:nvSpPr>
        <p:spPr>
          <a:xfrm>
            <a:off x="10251206" y="708234"/>
            <a:ext cx="1331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Click links</a:t>
            </a:r>
            <a:endParaRPr lang="en-HK" sz="1200" dirty="0"/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8BBB0316-B637-DF6B-E080-7D4F09157D6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59697" y="3080659"/>
            <a:ext cx="657081" cy="626625"/>
          </a:xfrm>
          <a:prstGeom prst="bentConnector3">
            <a:avLst>
              <a:gd name="adj1" fmla="val 99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6ADD511-A56C-8CB3-6E02-A90D88A0822D}"/>
              </a:ext>
            </a:extLst>
          </p:cNvPr>
          <p:cNvSpPr txBox="1"/>
          <p:nvPr/>
        </p:nvSpPr>
        <p:spPr>
          <a:xfrm>
            <a:off x="8435628" y="3425935"/>
            <a:ext cx="1331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Click links</a:t>
            </a:r>
            <a:endParaRPr lang="en-HK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E8798A7-E559-5521-510A-8759B587FC03}"/>
              </a:ext>
            </a:extLst>
          </p:cNvPr>
          <p:cNvSpPr txBox="1"/>
          <p:nvPr/>
        </p:nvSpPr>
        <p:spPr>
          <a:xfrm>
            <a:off x="7849672" y="302704"/>
            <a:ext cx="206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 yet ‘Accept’</a:t>
            </a:r>
            <a:endParaRPr lang="en-HK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076E30E-2443-BD7C-5D40-9D419259A1CA}"/>
              </a:ext>
            </a:extLst>
          </p:cNvPr>
          <p:cNvCxnSpPr>
            <a:cxnSpLocks/>
          </p:cNvCxnSpPr>
          <p:nvPr/>
        </p:nvCxnSpPr>
        <p:spPr>
          <a:xfrm>
            <a:off x="9697792" y="4649273"/>
            <a:ext cx="0" cy="6978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5BD8134-09A9-5227-0D3C-9D02AED13005}"/>
              </a:ext>
            </a:extLst>
          </p:cNvPr>
          <p:cNvSpPr/>
          <p:nvPr/>
        </p:nvSpPr>
        <p:spPr>
          <a:xfrm>
            <a:off x="8784496" y="5347146"/>
            <a:ext cx="2508644" cy="81937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‘Refresh’, click logo/other links (header/footer) =&gt; To ‘Important Notice’ pop-up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28D6D5-4FA6-67DC-1BF8-994EB5826D87}"/>
              </a:ext>
            </a:extLst>
          </p:cNvPr>
          <p:cNvGrpSpPr/>
          <p:nvPr/>
        </p:nvGrpSpPr>
        <p:grpSpPr>
          <a:xfrm>
            <a:off x="637503" y="5391951"/>
            <a:ext cx="4282227" cy="568118"/>
            <a:chOff x="637503" y="5391951"/>
            <a:chExt cx="4282227" cy="568118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3F04004-6B3E-60D7-C579-C98570D4BEC6}"/>
                </a:ext>
              </a:extLst>
            </p:cNvPr>
            <p:cNvSpPr/>
            <p:nvPr/>
          </p:nvSpPr>
          <p:spPr>
            <a:xfrm>
              <a:off x="637503" y="5391951"/>
              <a:ext cx="4282227" cy="5681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800" b="1" dirty="0">
                  <a:solidFill>
                    <a:schemeClr val="tx1"/>
                  </a:solidFill>
                </a:rPr>
                <a:t>Cookie pop-up</a:t>
              </a:r>
            </a:p>
            <a:p>
              <a:endPara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7D1D0F4-0D8B-0AA1-4FD2-336C1912937F}"/>
                </a:ext>
              </a:extLst>
            </p:cNvPr>
            <p:cNvSpPr/>
            <p:nvPr/>
          </p:nvSpPr>
          <p:spPr>
            <a:xfrm>
              <a:off x="1698597" y="5710171"/>
              <a:ext cx="884217" cy="2147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Accept</a:t>
              </a:r>
              <a:endParaRPr lang="en-HK" sz="1200" b="1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1B884DD-8129-3C93-9F1F-54FF7B05F93F}"/>
                </a:ext>
              </a:extLst>
            </p:cNvPr>
            <p:cNvSpPr/>
            <p:nvPr/>
          </p:nvSpPr>
          <p:spPr>
            <a:xfrm>
              <a:off x="2736761" y="5710171"/>
              <a:ext cx="884217" cy="2147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Reject</a:t>
              </a:r>
              <a:endParaRPr lang="en-HK" sz="1200" b="1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1A0732-1E68-F72D-65B9-B35A6A25BD97}"/>
                </a:ext>
              </a:extLst>
            </p:cNvPr>
            <p:cNvSpPr/>
            <p:nvPr/>
          </p:nvSpPr>
          <p:spPr>
            <a:xfrm>
              <a:off x="3774925" y="5710171"/>
              <a:ext cx="1093289" cy="2147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Customise</a:t>
              </a:r>
              <a:endParaRPr lang="en-HK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9001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6E5870-5789-0EDB-EEAE-AB38B5EF6C5B}"/>
              </a:ext>
            </a:extLst>
          </p:cNvPr>
          <p:cNvSpPr txBox="1"/>
          <p:nvPr/>
        </p:nvSpPr>
        <p:spPr>
          <a:xfrm>
            <a:off x="212501" y="179167"/>
            <a:ext cx="350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Home</a:t>
            </a:r>
            <a:endParaRPr lang="en-HK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7C111-0837-A807-669A-4B391F91AA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1"/>
          <a:stretch/>
        </p:blipFill>
        <p:spPr>
          <a:xfrm>
            <a:off x="205796" y="638730"/>
            <a:ext cx="1013059" cy="1794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386B81-B12A-9BCD-4E4D-CF7A29A66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9" y="2674110"/>
            <a:ext cx="1762070" cy="20487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998A095-44AA-16A4-0D7D-3120894F81F8}"/>
              </a:ext>
            </a:extLst>
          </p:cNvPr>
          <p:cNvSpPr/>
          <p:nvPr/>
        </p:nvSpPr>
        <p:spPr>
          <a:xfrm>
            <a:off x="2290327" y="464264"/>
            <a:ext cx="5196323" cy="6214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58B489-1DAB-9661-632B-35FC01C0FE80}"/>
              </a:ext>
            </a:extLst>
          </p:cNvPr>
          <p:cNvSpPr txBox="1"/>
          <p:nvPr/>
        </p:nvSpPr>
        <p:spPr>
          <a:xfrm>
            <a:off x="2209800" y="179167"/>
            <a:ext cx="1876425" cy="38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Body Area</a:t>
            </a:r>
            <a:endParaRPr lang="en-HK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B0C9B6-CBB1-1EE5-71F8-39AE34BB0D4E}"/>
              </a:ext>
            </a:extLst>
          </p:cNvPr>
          <p:cNvGrpSpPr/>
          <p:nvPr/>
        </p:nvGrpSpPr>
        <p:grpSpPr>
          <a:xfrm>
            <a:off x="2457450" y="646007"/>
            <a:ext cx="4914900" cy="1816030"/>
            <a:chOff x="4324350" y="1019175"/>
            <a:chExt cx="6019800" cy="18386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502B71-D90D-3088-8453-5A1BFA03AFDC}"/>
                </a:ext>
              </a:extLst>
            </p:cNvPr>
            <p:cNvSpPr txBox="1"/>
            <p:nvPr/>
          </p:nvSpPr>
          <p:spPr>
            <a:xfrm>
              <a:off x="4324350" y="1019175"/>
              <a:ext cx="6019800" cy="1838636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12700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Leave No Stone </a:t>
              </a:r>
            </a:p>
            <a:p>
              <a:r>
                <a:rPr lang="en-GB" b="1" dirty="0"/>
                <a:t>Unturned</a:t>
              </a:r>
            </a:p>
            <a:p>
              <a:endParaRPr lang="en-GB" b="1" dirty="0"/>
            </a:p>
            <a:p>
              <a:endParaRPr lang="en-GB" b="1" dirty="0"/>
            </a:p>
            <a:p>
              <a:endParaRPr lang="en-GB" b="1" dirty="0"/>
            </a:p>
            <a:p>
              <a:endParaRPr lang="en-GB" b="1" dirty="0"/>
            </a:p>
            <a:p>
              <a:endParaRPr lang="en-HK" b="1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F1879C-CCE6-5B5C-B241-9A47ADF6C7B5}"/>
                </a:ext>
              </a:extLst>
            </p:cNvPr>
            <p:cNvSpPr/>
            <p:nvPr/>
          </p:nvSpPr>
          <p:spPr>
            <a:xfrm>
              <a:off x="4440382" y="2304338"/>
              <a:ext cx="1307254" cy="25099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Explore &gt;</a:t>
              </a:r>
              <a:endParaRPr lang="en-HK" sz="1200" b="1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F43B550-EF77-0E77-A8D9-2909C528DB05}"/>
              </a:ext>
            </a:extLst>
          </p:cNvPr>
          <p:cNvSpPr txBox="1"/>
          <p:nvPr/>
        </p:nvSpPr>
        <p:spPr>
          <a:xfrm>
            <a:off x="2457450" y="2607478"/>
            <a:ext cx="4914900" cy="175432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HK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D581738-4470-C20B-6603-1D1DFC06E729}"/>
              </a:ext>
            </a:extLst>
          </p:cNvPr>
          <p:cNvSpPr/>
          <p:nvPr/>
        </p:nvSpPr>
        <p:spPr>
          <a:xfrm>
            <a:off x="4761984" y="3877490"/>
            <a:ext cx="1334016" cy="2479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Learn more &gt;</a:t>
            </a:r>
            <a:endParaRPr lang="en-HK" sz="12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47FEDA-CAFF-21DD-75A7-4808C25C0965}"/>
              </a:ext>
            </a:extLst>
          </p:cNvPr>
          <p:cNvSpPr txBox="1"/>
          <p:nvPr/>
        </p:nvSpPr>
        <p:spPr>
          <a:xfrm>
            <a:off x="2457450" y="4577706"/>
            <a:ext cx="4914900" cy="181603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Insights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HK" b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70BD32-E0DE-6DF6-AC6D-838DBBC94E4E}"/>
              </a:ext>
            </a:extLst>
          </p:cNvPr>
          <p:cNvSpPr/>
          <p:nvPr/>
        </p:nvSpPr>
        <p:spPr>
          <a:xfrm>
            <a:off x="4595058" y="2734718"/>
            <a:ext cx="2622944" cy="80936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Investment Philosophy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E93EDF4-DA88-5A71-2E0D-814A7033F7CD}"/>
              </a:ext>
            </a:extLst>
          </p:cNvPr>
          <p:cNvCxnSpPr>
            <a:cxnSpLocks/>
            <a:stCxn id="26" idx="2"/>
            <a:endCxn id="47" idx="1"/>
          </p:cNvCxnSpPr>
          <p:nvPr/>
        </p:nvCxnSpPr>
        <p:spPr>
          <a:xfrm rot="16200000" flipH="1">
            <a:off x="6022969" y="-773852"/>
            <a:ext cx="180157" cy="605440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C4CEF27-0D49-62B3-A6CB-8CAE8CC71C41}"/>
              </a:ext>
            </a:extLst>
          </p:cNvPr>
          <p:cNvSpPr txBox="1"/>
          <p:nvPr/>
        </p:nvSpPr>
        <p:spPr>
          <a:xfrm>
            <a:off x="9140251" y="2204931"/>
            <a:ext cx="1689674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To </a:t>
            </a:r>
            <a:r>
              <a:rPr lang="en-GB" sz="1200" b="1" dirty="0"/>
              <a:t>The Differentiator</a:t>
            </a:r>
            <a:r>
              <a:rPr lang="en-GB" sz="1200" dirty="0"/>
              <a:t> 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9A21FBAB-4490-02E3-814D-853667A165F3}"/>
              </a:ext>
            </a:extLst>
          </p:cNvPr>
          <p:cNvCxnSpPr>
            <a:cxnSpLocks/>
            <a:stCxn id="39" idx="2"/>
            <a:endCxn id="55" idx="1"/>
          </p:cNvCxnSpPr>
          <p:nvPr/>
        </p:nvCxnSpPr>
        <p:spPr>
          <a:xfrm rot="16200000" flipH="1">
            <a:off x="7189824" y="2364562"/>
            <a:ext cx="189594" cy="371125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E4F0553-65C0-3157-7794-8683F630D463}"/>
              </a:ext>
            </a:extLst>
          </p:cNvPr>
          <p:cNvSpPr txBox="1"/>
          <p:nvPr/>
        </p:nvSpPr>
        <p:spPr>
          <a:xfrm>
            <a:off x="9140251" y="4176489"/>
            <a:ext cx="2204024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To </a:t>
            </a:r>
            <a:r>
              <a:rPr lang="en-GB" sz="1200" b="1" dirty="0"/>
              <a:t>Investment Philosophy</a:t>
            </a:r>
            <a:endParaRPr lang="en-GB" sz="12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A5C8DFF-3F7B-0F9B-7968-330F1B2082D7}"/>
              </a:ext>
            </a:extLst>
          </p:cNvPr>
          <p:cNvSpPr/>
          <p:nvPr/>
        </p:nvSpPr>
        <p:spPr>
          <a:xfrm>
            <a:off x="4712278" y="3105286"/>
            <a:ext cx="2508644" cy="54483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Summary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 “Website Wordings”</a:t>
            </a:r>
            <a:r>
              <a:rPr lang="en-HK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F028686D-62FE-AA52-117B-C4326D600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022" y="4824093"/>
            <a:ext cx="1263462" cy="141193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BE8C27A-C775-979D-A360-C52DB4DDE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4824093"/>
            <a:ext cx="1263463" cy="1402880"/>
          </a:xfrm>
          <a:prstGeom prst="rect">
            <a:avLst/>
          </a:prstGeom>
        </p:spPr>
      </p:pic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80C19A0-E6D0-5AF4-0F46-E71821B8B191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5106262" y="5097358"/>
            <a:ext cx="3884477" cy="138499"/>
          </a:xfrm>
          <a:prstGeom prst="bentConnector3">
            <a:avLst>
              <a:gd name="adj1" fmla="val 3651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D2DC094-7CF6-AB7E-6349-6AC52A51F7A7}"/>
              </a:ext>
            </a:extLst>
          </p:cNvPr>
          <p:cNvSpPr txBox="1"/>
          <p:nvPr/>
        </p:nvSpPr>
        <p:spPr>
          <a:xfrm>
            <a:off x="8990739" y="4958858"/>
            <a:ext cx="3020286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Click on the image -&gt; to </a:t>
            </a:r>
            <a:r>
              <a:rPr lang="en-GB" sz="1200" b="1" dirty="0"/>
              <a:t>Insights</a:t>
            </a:r>
            <a:r>
              <a:rPr lang="en-GB" sz="1200" dirty="0"/>
              <a:t> </a:t>
            </a: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1A911715-189A-7A0E-34DE-0E26CBE507CD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4651664" y="5755509"/>
            <a:ext cx="4353445" cy="292186"/>
          </a:xfrm>
          <a:prstGeom prst="bentConnector3">
            <a:avLst>
              <a:gd name="adj1" fmla="val 3249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85B1EC7-F962-176C-F5F2-944FDE8FDECC}"/>
              </a:ext>
            </a:extLst>
          </p:cNvPr>
          <p:cNvSpPr txBox="1"/>
          <p:nvPr/>
        </p:nvSpPr>
        <p:spPr>
          <a:xfrm>
            <a:off x="9005109" y="5617009"/>
            <a:ext cx="3020286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Click on the icon -&gt; to </a:t>
            </a:r>
            <a:r>
              <a:rPr lang="en-GB" sz="1200" b="1" dirty="0"/>
              <a:t>Social Media links</a:t>
            </a:r>
            <a:r>
              <a:rPr lang="en-GB" sz="1200" dirty="0"/>
              <a:t>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6D50366-63C5-CD78-2449-6E03E0F99430}"/>
              </a:ext>
            </a:extLst>
          </p:cNvPr>
          <p:cNvSpPr/>
          <p:nvPr/>
        </p:nvSpPr>
        <p:spPr>
          <a:xfrm>
            <a:off x="2580160" y="1323369"/>
            <a:ext cx="2508644" cy="54483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Summary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 “Website Wordings”</a:t>
            </a:r>
            <a:r>
              <a:rPr lang="en-HK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8A7538-34D5-1C05-44AC-1658685875B4}"/>
              </a:ext>
            </a:extLst>
          </p:cNvPr>
          <p:cNvSpPr/>
          <p:nvPr/>
        </p:nvSpPr>
        <p:spPr>
          <a:xfrm>
            <a:off x="2652630" y="5923743"/>
            <a:ext cx="1067315" cy="2479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View all &gt;</a:t>
            </a:r>
            <a:endParaRPr lang="en-HK" sz="1200" b="1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A3283C2-54F3-360A-AAE3-FC109C5CDBEA}"/>
              </a:ext>
            </a:extLst>
          </p:cNvPr>
          <p:cNvSpPr/>
          <p:nvPr/>
        </p:nvSpPr>
        <p:spPr>
          <a:xfrm>
            <a:off x="2606712" y="4996360"/>
            <a:ext cx="1756599" cy="81389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Summary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 “Website Wordings”</a:t>
            </a:r>
            <a:r>
              <a:rPr lang="en-HK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80DBCB31-4EEA-64F0-65BD-FC45C711E215}"/>
              </a:ext>
            </a:extLst>
          </p:cNvPr>
          <p:cNvCxnSpPr>
            <a:cxnSpLocks/>
            <a:stCxn id="82" idx="2"/>
            <a:endCxn id="87" idx="1"/>
          </p:cNvCxnSpPr>
          <p:nvPr/>
        </p:nvCxnSpPr>
        <p:spPr>
          <a:xfrm rot="16200000" flipH="1">
            <a:off x="5453808" y="3904127"/>
            <a:ext cx="316910" cy="4851951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E858C6E5-F634-D031-1FF1-13CBCAB52C38}"/>
              </a:ext>
            </a:extLst>
          </p:cNvPr>
          <p:cNvSpPr txBox="1"/>
          <p:nvPr/>
        </p:nvSpPr>
        <p:spPr>
          <a:xfrm>
            <a:off x="8038239" y="6350058"/>
            <a:ext cx="2204024" cy="2769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To </a:t>
            </a:r>
            <a:r>
              <a:rPr lang="en-GB" sz="1200" b="1" dirty="0"/>
              <a:t>Insights</a:t>
            </a:r>
            <a:endParaRPr lang="en-GB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5A19AB-4454-037D-0A2D-94C6AD0A3F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179" y="2770334"/>
            <a:ext cx="1440930" cy="1428614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1673DC3-67FB-BA65-5EE2-F995BCECE0BD}"/>
              </a:ext>
            </a:extLst>
          </p:cNvPr>
          <p:cNvCxnSpPr>
            <a:cxnSpLocks/>
            <a:stCxn id="9" idx="3"/>
            <a:endCxn id="45" idx="1"/>
          </p:cNvCxnSpPr>
          <p:nvPr/>
        </p:nvCxnSpPr>
        <p:spPr>
          <a:xfrm flipV="1">
            <a:off x="7372350" y="1300336"/>
            <a:ext cx="1618389" cy="25368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ABEF81-E5F2-9DC7-BF5B-9894C3A82E75}"/>
              </a:ext>
            </a:extLst>
          </p:cNvPr>
          <p:cNvSpPr txBox="1"/>
          <p:nvPr/>
        </p:nvSpPr>
        <p:spPr>
          <a:xfrm>
            <a:off x="8990739" y="977170"/>
            <a:ext cx="1689674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‘Flipping Stone’ interactive / animated graphics</a:t>
            </a:r>
          </a:p>
        </p:txBody>
      </p:sp>
    </p:spTree>
    <p:extLst>
      <p:ext uri="{BB962C8B-B14F-4D97-AF65-F5344CB8AC3E}">
        <p14:creationId xmlns:p14="http://schemas.microsoft.com/office/powerpoint/2010/main" val="1805787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6E5870-5789-0EDB-EEAE-AB38B5EF6C5B}"/>
              </a:ext>
            </a:extLst>
          </p:cNvPr>
          <p:cNvSpPr txBox="1"/>
          <p:nvPr/>
        </p:nvSpPr>
        <p:spPr>
          <a:xfrm>
            <a:off x="212501" y="179167"/>
            <a:ext cx="24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About BASE</a:t>
            </a:r>
            <a:endParaRPr lang="en-HK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96F61-48E3-9B6F-4D0A-4C21E171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1"/>
          <a:stretch/>
        </p:blipFill>
        <p:spPr>
          <a:xfrm>
            <a:off x="212501" y="666750"/>
            <a:ext cx="1180860" cy="25856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11F3E0-5AFC-2AE3-7CBA-D5F98C09D086}"/>
              </a:ext>
            </a:extLst>
          </p:cNvPr>
          <p:cNvSpPr/>
          <p:nvPr/>
        </p:nvSpPr>
        <p:spPr>
          <a:xfrm>
            <a:off x="2290327" y="464264"/>
            <a:ext cx="5196323" cy="6214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E6848-9D2B-D1AB-3E48-7236931F015F}"/>
              </a:ext>
            </a:extLst>
          </p:cNvPr>
          <p:cNvSpPr txBox="1"/>
          <p:nvPr/>
        </p:nvSpPr>
        <p:spPr>
          <a:xfrm>
            <a:off x="2209800" y="179167"/>
            <a:ext cx="1876425" cy="38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Body Area</a:t>
            </a:r>
            <a:endParaRPr lang="en-HK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F24B6-6E5B-E43F-A10E-22693BCB12B4}"/>
              </a:ext>
            </a:extLst>
          </p:cNvPr>
          <p:cNvSpPr txBox="1"/>
          <p:nvPr/>
        </p:nvSpPr>
        <p:spPr>
          <a:xfrm>
            <a:off x="2328427" y="566122"/>
            <a:ext cx="385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About BASE &gt; </a:t>
            </a:r>
            <a:r>
              <a:rPr lang="en-GB" sz="1200" b="1" dirty="0">
                <a:solidFill>
                  <a:schemeClr val="accent6">
                    <a:lumMod val="75000"/>
                  </a:schemeClr>
                </a:solidFill>
              </a:rPr>
              <a:t>The Differentiator </a:t>
            </a:r>
            <a:endParaRPr lang="en-HK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A47DC-FF59-4981-ECA6-42E09130C199}"/>
              </a:ext>
            </a:extLst>
          </p:cNvPr>
          <p:cNvSpPr/>
          <p:nvPr/>
        </p:nvSpPr>
        <p:spPr>
          <a:xfrm>
            <a:off x="2532534" y="2849560"/>
            <a:ext cx="4592165" cy="1569426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The Differentiator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 “Website Wordings”</a:t>
            </a:r>
            <a:r>
              <a:rPr lang="en-HK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8B3C63-5F64-DFD9-7BA5-0E40713416B0}"/>
              </a:ext>
            </a:extLst>
          </p:cNvPr>
          <p:cNvSpPr/>
          <p:nvPr/>
        </p:nvSpPr>
        <p:spPr>
          <a:xfrm>
            <a:off x="4725249" y="4704083"/>
            <a:ext cx="2410082" cy="3049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See  Investment Philosophy &gt;</a:t>
            </a:r>
            <a:endParaRPr lang="en-HK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4F872E-EB23-D9CB-E8E0-35A9F0B98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424" y="1033929"/>
            <a:ext cx="1633256" cy="15225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01B7CC-98C6-B8B1-C11F-1764F19F28F7}"/>
              </a:ext>
            </a:extLst>
          </p:cNvPr>
          <p:cNvSpPr txBox="1"/>
          <p:nvPr/>
        </p:nvSpPr>
        <p:spPr>
          <a:xfrm>
            <a:off x="2684284" y="1136225"/>
            <a:ext cx="2144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The Old </a:t>
            </a:r>
          </a:p>
          <a:p>
            <a:r>
              <a:rPr lang="en-GB" b="1" dirty="0"/>
              <a:t>meets </a:t>
            </a:r>
          </a:p>
          <a:p>
            <a:r>
              <a:rPr lang="en-GB" b="1" dirty="0"/>
              <a:t>The New</a:t>
            </a:r>
            <a:endParaRPr lang="en-HK" b="1" dirty="0"/>
          </a:p>
        </p:txBody>
      </p:sp>
    </p:spTree>
    <p:extLst>
      <p:ext uri="{BB962C8B-B14F-4D97-AF65-F5344CB8AC3E}">
        <p14:creationId xmlns:p14="http://schemas.microsoft.com/office/powerpoint/2010/main" val="1315190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6E5870-5789-0EDB-EEAE-AB38B5EF6C5B}"/>
              </a:ext>
            </a:extLst>
          </p:cNvPr>
          <p:cNvSpPr txBox="1"/>
          <p:nvPr/>
        </p:nvSpPr>
        <p:spPr>
          <a:xfrm>
            <a:off x="212501" y="179167"/>
            <a:ext cx="24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About BASE</a:t>
            </a:r>
            <a:endParaRPr lang="en-HK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96F61-48E3-9B6F-4D0A-4C21E171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1"/>
          <a:stretch/>
        </p:blipFill>
        <p:spPr>
          <a:xfrm>
            <a:off x="212501" y="666750"/>
            <a:ext cx="1180860" cy="25856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11F3E0-5AFC-2AE3-7CBA-D5F98C09D086}"/>
              </a:ext>
            </a:extLst>
          </p:cNvPr>
          <p:cNvSpPr/>
          <p:nvPr/>
        </p:nvSpPr>
        <p:spPr>
          <a:xfrm>
            <a:off x="2290327" y="464264"/>
            <a:ext cx="5196323" cy="6214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E6848-9D2B-D1AB-3E48-7236931F015F}"/>
              </a:ext>
            </a:extLst>
          </p:cNvPr>
          <p:cNvSpPr txBox="1"/>
          <p:nvPr/>
        </p:nvSpPr>
        <p:spPr>
          <a:xfrm>
            <a:off x="2209800" y="179167"/>
            <a:ext cx="1876425" cy="38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Body Area</a:t>
            </a:r>
            <a:endParaRPr lang="en-HK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F24B6-6E5B-E43F-A10E-22693BCB12B4}"/>
              </a:ext>
            </a:extLst>
          </p:cNvPr>
          <p:cNvSpPr txBox="1"/>
          <p:nvPr/>
        </p:nvSpPr>
        <p:spPr>
          <a:xfrm>
            <a:off x="2328427" y="566122"/>
            <a:ext cx="385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About BASE &gt; </a:t>
            </a:r>
            <a:r>
              <a:rPr lang="en-GB" sz="1200" b="1" dirty="0">
                <a:solidFill>
                  <a:schemeClr val="accent6">
                    <a:lumMod val="75000"/>
                  </a:schemeClr>
                </a:solidFill>
              </a:rPr>
              <a:t>Investment Philosophy</a:t>
            </a:r>
            <a:endParaRPr lang="en-HK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A47DC-FF59-4981-ECA6-42E09130C199}"/>
              </a:ext>
            </a:extLst>
          </p:cNvPr>
          <p:cNvSpPr/>
          <p:nvPr/>
        </p:nvSpPr>
        <p:spPr>
          <a:xfrm>
            <a:off x="2532534" y="2437897"/>
            <a:ext cx="4592165" cy="1569426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Investment Philosophy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 “Website Wordings”</a:t>
            </a:r>
            <a:r>
              <a:rPr lang="en-HK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8B3C63-5F64-DFD9-7BA5-0E40713416B0}"/>
              </a:ext>
            </a:extLst>
          </p:cNvPr>
          <p:cNvSpPr/>
          <p:nvPr/>
        </p:nvSpPr>
        <p:spPr>
          <a:xfrm>
            <a:off x="4714617" y="4149871"/>
            <a:ext cx="2410082" cy="3049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See  Investment Process &gt;</a:t>
            </a:r>
            <a:endParaRPr lang="en-HK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7AFC54-05A2-61C3-B716-5C2EDB3C1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587" y="926202"/>
            <a:ext cx="1440930" cy="14286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F8411-0469-5D17-7120-8975BFA97B7F}"/>
              </a:ext>
            </a:extLst>
          </p:cNvPr>
          <p:cNvSpPr txBox="1"/>
          <p:nvPr/>
        </p:nvSpPr>
        <p:spPr>
          <a:xfrm>
            <a:off x="2599906" y="1040344"/>
            <a:ext cx="2825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Discipline is the bridge between Goals and Accomplishment. </a:t>
            </a:r>
          </a:p>
          <a:p>
            <a:r>
              <a:rPr lang="en-GB" b="1" i="1" dirty="0"/>
              <a:t>	     by Jim Ron</a:t>
            </a:r>
            <a:endParaRPr lang="en-HK" b="1" i="1" dirty="0"/>
          </a:p>
        </p:txBody>
      </p:sp>
    </p:spTree>
    <p:extLst>
      <p:ext uri="{BB962C8B-B14F-4D97-AF65-F5344CB8AC3E}">
        <p14:creationId xmlns:p14="http://schemas.microsoft.com/office/powerpoint/2010/main" val="3052293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6E5870-5789-0EDB-EEAE-AB38B5EF6C5B}"/>
              </a:ext>
            </a:extLst>
          </p:cNvPr>
          <p:cNvSpPr txBox="1"/>
          <p:nvPr/>
        </p:nvSpPr>
        <p:spPr>
          <a:xfrm>
            <a:off x="212501" y="179167"/>
            <a:ext cx="24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About BASE</a:t>
            </a:r>
            <a:endParaRPr lang="en-HK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96F61-48E3-9B6F-4D0A-4C21E171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1"/>
          <a:stretch/>
        </p:blipFill>
        <p:spPr>
          <a:xfrm>
            <a:off x="212501" y="666750"/>
            <a:ext cx="1180860" cy="25856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11F3E0-5AFC-2AE3-7CBA-D5F98C09D086}"/>
              </a:ext>
            </a:extLst>
          </p:cNvPr>
          <p:cNvSpPr/>
          <p:nvPr/>
        </p:nvSpPr>
        <p:spPr>
          <a:xfrm>
            <a:off x="2290327" y="464264"/>
            <a:ext cx="5196323" cy="6214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E6848-9D2B-D1AB-3E48-7236931F015F}"/>
              </a:ext>
            </a:extLst>
          </p:cNvPr>
          <p:cNvSpPr txBox="1"/>
          <p:nvPr/>
        </p:nvSpPr>
        <p:spPr>
          <a:xfrm>
            <a:off x="2209800" y="179167"/>
            <a:ext cx="1876425" cy="38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Body Area</a:t>
            </a:r>
            <a:endParaRPr lang="en-HK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F24B6-6E5B-E43F-A10E-22693BCB12B4}"/>
              </a:ext>
            </a:extLst>
          </p:cNvPr>
          <p:cNvSpPr txBox="1"/>
          <p:nvPr/>
        </p:nvSpPr>
        <p:spPr>
          <a:xfrm>
            <a:off x="2328427" y="566122"/>
            <a:ext cx="385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About BASE &gt; </a:t>
            </a:r>
            <a:r>
              <a:rPr lang="en-GB" sz="1200" b="1" dirty="0">
                <a:solidFill>
                  <a:schemeClr val="accent6">
                    <a:lumMod val="75000"/>
                  </a:schemeClr>
                </a:solidFill>
              </a:rPr>
              <a:t>Investment Process</a:t>
            </a:r>
            <a:endParaRPr lang="en-HK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A47DC-FF59-4981-ECA6-42E09130C199}"/>
              </a:ext>
            </a:extLst>
          </p:cNvPr>
          <p:cNvSpPr/>
          <p:nvPr/>
        </p:nvSpPr>
        <p:spPr>
          <a:xfrm>
            <a:off x="2532534" y="2746875"/>
            <a:ext cx="4592165" cy="1569426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Investment Process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 “Website Wordings”</a:t>
            </a:r>
            <a:r>
              <a:rPr lang="en-HK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8B3C63-5F64-DFD9-7BA5-0E40713416B0}"/>
              </a:ext>
            </a:extLst>
          </p:cNvPr>
          <p:cNvSpPr/>
          <p:nvPr/>
        </p:nvSpPr>
        <p:spPr>
          <a:xfrm>
            <a:off x="4714617" y="4653920"/>
            <a:ext cx="2410082" cy="3049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Meet Our Team &gt;</a:t>
            </a:r>
            <a:endParaRPr lang="en-HK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C747FC-276F-4930-F1BC-708A46836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051" y="1016667"/>
            <a:ext cx="1602002" cy="15566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8355CA-0C86-4ACF-F7F8-1A1C19163370}"/>
              </a:ext>
            </a:extLst>
          </p:cNvPr>
          <p:cNvSpPr txBox="1"/>
          <p:nvPr/>
        </p:nvSpPr>
        <p:spPr>
          <a:xfrm>
            <a:off x="2640169" y="1107583"/>
            <a:ext cx="2144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Strike While the Iron is Hot</a:t>
            </a:r>
            <a:endParaRPr lang="en-HK" b="1" dirty="0"/>
          </a:p>
        </p:txBody>
      </p:sp>
    </p:spTree>
    <p:extLst>
      <p:ext uri="{BB962C8B-B14F-4D97-AF65-F5344CB8AC3E}">
        <p14:creationId xmlns:p14="http://schemas.microsoft.com/office/powerpoint/2010/main" val="956412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6E5870-5789-0EDB-EEAE-AB38B5EF6C5B}"/>
              </a:ext>
            </a:extLst>
          </p:cNvPr>
          <p:cNvSpPr txBox="1"/>
          <p:nvPr/>
        </p:nvSpPr>
        <p:spPr>
          <a:xfrm>
            <a:off x="212501" y="179167"/>
            <a:ext cx="24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About BASE</a:t>
            </a:r>
            <a:endParaRPr lang="en-HK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96F61-48E3-9B6F-4D0A-4C21E171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1"/>
          <a:stretch/>
        </p:blipFill>
        <p:spPr>
          <a:xfrm>
            <a:off x="212501" y="666750"/>
            <a:ext cx="1180860" cy="25856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11F3E0-5AFC-2AE3-7CBA-D5F98C09D086}"/>
              </a:ext>
            </a:extLst>
          </p:cNvPr>
          <p:cNvSpPr/>
          <p:nvPr/>
        </p:nvSpPr>
        <p:spPr>
          <a:xfrm>
            <a:off x="2290327" y="464264"/>
            <a:ext cx="5196323" cy="6214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E6848-9D2B-D1AB-3E48-7236931F015F}"/>
              </a:ext>
            </a:extLst>
          </p:cNvPr>
          <p:cNvSpPr txBox="1"/>
          <p:nvPr/>
        </p:nvSpPr>
        <p:spPr>
          <a:xfrm>
            <a:off x="2209800" y="179167"/>
            <a:ext cx="1876425" cy="38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Body Area</a:t>
            </a:r>
            <a:endParaRPr lang="en-HK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F24B6-6E5B-E43F-A10E-22693BCB12B4}"/>
              </a:ext>
            </a:extLst>
          </p:cNvPr>
          <p:cNvSpPr txBox="1"/>
          <p:nvPr/>
        </p:nvSpPr>
        <p:spPr>
          <a:xfrm>
            <a:off x="2328427" y="566122"/>
            <a:ext cx="385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About BASE &gt; </a:t>
            </a:r>
            <a:r>
              <a:rPr lang="en-GB" sz="1200" b="1" dirty="0">
                <a:solidFill>
                  <a:schemeClr val="accent6">
                    <a:lumMod val="75000"/>
                  </a:schemeClr>
                </a:solidFill>
              </a:rPr>
              <a:t>Our Team</a:t>
            </a:r>
            <a:endParaRPr lang="en-HK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8B3C63-5F64-DFD9-7BA5-0E40713416B0}"/>
              </a:ext>
            </a:extLst>
          </p:cNvPr>
          <p:cNvSpPr/>
          <p:nvPr/>
        </p:nvSpPr>
        <p:spPr>
          <a:xfrm>
            <a:off x="4714617" y="4332366"/>
            <a:ext cx="2410082" cy="3049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See The Differentiator &gt;</a:t>
            </a:r>
            <a:endParaRPr lang="en-HK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820202-D0CA-7911-19ED-7F815B7F7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672" y="1023216"/>
            <a:ext cx="1477313" cy="14667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B8E042-4CA1-F3D7-95B4-18B9EA98B8AB}"/>
              </a:ext>
            </a:extLst>
          </p:cNvPr>
          <p:cNvSpPr/>
          <p:nvPr/>
        </p:nvSpPr>
        <p:spPr>
          <a:xfrm>
            <a:off x="2532534" y="2670071"/>
            <a:ext cx="4592165" cy="1569426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Our Team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 “Website Wordings”</a:t>
            </a:r>
            <a:r>
              <a:rPr lang="en-HK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8C84F-CF6F-5034-CB03-9FC82B9D6DFC}"/>
              </a:ext>
            </a:extLst>
          </p:cNvPr>
          <p:cNvSpPr txBox="1"/>
          <p:nvPr/>
        </p:nvSpPr>
        <p:spPr>
          <a:xfrm>
            <a:off x="2640169" y="1107583"/>
            <a:ext cx="2144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Focused.</a:t>
            </a:r>
          </a:p>
          <a:p>
            <a:r>
              <a:rPr lang="en-GB" b="1" dirty="0"/>
              <a:t>Dedicated.</a:t>
            </a:r>
          </a:p>
          <a:p>
            <a:r>
              <a:rPr lang="en-GB" b="1" dirty="0"/>
              <a:t>Open-minded. </a:t>
            </a:r>
          </a:p>
          <a:p>
            <a:r>
              <a:rPr lang="en-GB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2378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9">
      <a:dk1>
        <a:srgbClr val="000000"/>
      </a:dk1>
      <a:lt1>
        <a:sysClr val="window" lastClr="FFFFFF"/>
      </a:lt1>
      <a:dk2>
        <a:srgbClr val="8439BD"/>
      </a:dk2>
      <a:lt2>
        <a:srgbClr val="FFFFFF"/>
      </a:lt2>
      <a:accent1>
        <a:srgbClr val="0EABB7"/>
      </a:accent1>
      <a:accent2>
        <a:srgbClr val="4868E5"/>
      </a:accent2>
      <a:accent3>
        <a:srgbClr val="20A472"/>
      </a:accent3>
      <a:accent4>
        <a:srgbClr val="B13DC8"/>
      </a:accent4>
      <a:accent5>
        <a:srgbClr val="172DA6"/>
      </a:accent5>
      <a:accent6>
        <a:srgbClr val="00B0F0"/>
      </a:accent6>
      <a:hlink>
        <a:srgbClr val="00B0F0"/>
      </a:hlink>
      <a:folHlink>
        <a:srgbClr val="B036B3"/>
      </a:folHlink>
    </a:clrScheme>
    <a:fontScheme name="Custom 26">
      <a:majorFont>
        <a:latin typeface="Speak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610394_win32_fixed.potx" id="{CE4DE224-35EE-4FFB-91F7-E6D3363E3863}" vid="{259F12BF-61ED-4CB6-A4D7-CBEED2A33A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Color-coded organization chart</Template>
  <TotalTime>2171</TotalTime>
  <Words>594</Words>
  <Application>Microsoft Office PowerPoint</Application>
  <PresentationFormat>Widescreen</PresentationFormat>
  <Paragraphs>215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Next LT Pro Light</vt:lpstr>
      <vt:lpstr>Calibri</vt:lpstr>
      <vt:lpstr>Speak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</dc:title>
  <dc:creator>Selina</dc:creator>
  <cp:lastModifiedBy>Selina</cp:lastModifiedBy>
  <cp:revision>50</cp:revision>
  <dcterms:created xsi:type="dcterms:W3CDTF">2022-08-01T12:56:58Z</dcterms:created>
  <dcterms:modified xsi:type="dcterms:W3CDTF">2022-08-05T15:54:08Z</dcterms:modified>
</cp:coreProperties>
</file>